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50"/>
  </p:notesMasterIdLst>
  <p:sldIdLst>
    <p:sldId id="298" r:id="rId2"/>
    <p:sldId id="325" r:id="rId3"/>
    <p:sldId id="304" r:id="rId4"/>
    <p:sldId id="299" r:id="rId5"/>
    <p:sldId id="259" r:id="rId6"/>
    <p:sldId id="261" r:id="rId7"/>
    <p:sldId id="296" r:id="rId8"/>
    <p:sldId id="260" r:id="rId9"/>
    <p:sldId id="289" r:id="rId10"/>
    <p:sldId id="292" r:id="rId11"/>
    <p:sldId id="293" r:id="rId12"/>
    <p:sldId id="294" r:id="rId13"/>
    <p:sldId id="262" r:id="rId14"/>
    <p:sldId id="320" r:id="rId15"/>
    <p:sldId id="321" r:id="rId16"/>
    <p:sldId id="322" r:id="rId17"/>
    <p:sldId id="323" r:id="rId18"/>
    <p:sldId id="267" r:id="rId19"/>
    <p:sldId id="268" r:id="rId20"/>
    <p:sldId id="269" r:id="rId21"/>
    <p:sldId id="270" r:id="rId22"/>
    <p:sldId id="319" r:id="rId23"/>
    <p:sldId id="271" r:id="rId24"/>
    <p:sldId id="273" r:id="rId25"/>
    <p:sldId id="274" r:id="rId26"/>
    <p:sldId id="278" r:id="rId27"/>
    <p:sldId id="279" r:id="rId28"/>
    <p:sldId id="303" r:id="rId29"/>
    <p:sldId id="324" r:id="rId30"/>
    <p:sldId id="286" r:id="rId31"/>
    <p:sldId id="280" r:id="rId32"/>
    <p:sldId id="297" r:id="rId33"/>
    <p:sldId id="281" r:id="rId34"/>
    <p:sldId id="291" r:id="rId35"/>
    <p:sldId id="284" r:id="rId36"/>
    <p:sldId id="305" r:id="rId37"/>
    <p:sldId id="306" r:id="rId38"/>
    <p:sldId id="307" r:id="rId39"/>
    <p:sldId id="308" r:id="rId40"/>
    <p:sldId id="309" r:id="rId41"/>
    <p:sldId id="310" r:id="rId42"/>
    <p:sldId id="312" r:id="rId43"/>
    <p:sldId id="313" r:id="rId44"/>
    <p:sldId id="314" r:id="rId45"/>
    <p:sldId id="316" r:id="rId46"/>
    <p:sldId id="317" r:id="rId47"/>
    <p:sldId id="318" r:id="rId48"/>
    <p:sldId id="30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C483"/>
    <a:srgbClr val="0424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36" autoAdjust="0"/>
  </p:normalViewPr>
  <p:slideViewPr>
    <p:cSldViewPr>
      <p:cViewPr>
        <p:scale>
          <a:sx n="150" d="100"/>
          <a:sy n="150" d="100"/>
        </p:scale>
        <p:origin x="-504"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EE431E6-12B7-4DA8-B3FA-818061126717}" type="datetimeFigureOut">
              <a:rPr lang="en-US"/>
              <a:pPr>
                <a:defRPr/>
              </a:pPr>
              <a:t>7/20/2014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1A2124-199E-4864-AB13-CC1EB5BAAE6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GB"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3DFF5EC-7708-48EF-8CB0-3958B54710B7}" type="datetimeFigureOut">
              <a:rPr lang="en-US" smtClean="0"/>
              <a:pPr>
                <a:defRPr/>
              </a:pPr>
              <a:t>7/20/2014</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a:defRPr/>
            </a:pPr>
            <a:fld id="{12D09491-5C56-4468-9BCF-6BEF4B748A2D}" type="datetimeFigureOut">
              <a:rPr lang="en-US" smtClean="0"/>
              <a:pPr>
                <a:defRPr/>
              </a:pPr>
              <a:t>7/20/2014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A496C6-3908-4A9E-891B-718FBFE4BCC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a:defRPr/>
            </a:pPr>
            <a:fld id="{F00436A7-5664-4A71-A8FA-3F426861389A}" type="datetimeFigureOut">
              <a:rPr lang="en-US" smtClean="0"/>
              <a:pPr>
                <a:defRPr/>
              </a:pPr>
              <a:t>7/20/2014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AB85E7-1F3E-4404-BBFB-33376737D2C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a:defRPr/>
            </a:pPr>
            <a:fld id="{C2C0C782-D8F1-483F-8DDF-102AE76160CE}" type="datetimeFigureOut">
              <a:rPr lang="en-US" smtClean="0"/>
              <a:pPr>
                <a:defRPr/>
              </a:pPr>
              <a:t>7/20/2014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1F16DF-4088-4521-B976-C4C1D7A6CB7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pPr>
              <a:defRPr/>
            </a:pPr>
            <a:fld id="{1B6A6F75-45E0-4E21-A574-E8D8892A83E1}" type="datetimeFigureOut">
              <a:rPr lang="en-US" smtClean="0"/>
              <a:pPr>
                <a:defRPr/>
              </a:pPr>
              <a:t>7/20/2014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DAA88E-8F90-4293-AD36-CAFAF2A0FC1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pPr>
              <a:defRPr/>
            </a:pPr>
            <a:fld id="{9379D7D4-011D-4098-AD07-98A9135AC00A}" type="datetimeFigureOut">
              <a:rPr lang="en-US" smtClean="0"/>
              <a:pPr>
                <a:defRPr/>
              </a:pPr>
              <a:t>7/20/2014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C0C7B1-389D-4FE2-AAF4-75E43B3D8A59}"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pPr>
              <a:defRPr/>
            </a:pPr>
            <a:fld id="{BE468A6B-B7D1-41DD-B902-CA6B514FAAD8}" type="datetimeFigureOut">
              <a:rPr lang="en-US" smtClean="0"/>
              <a:pPr>
                <a:defRPr/>
              </a:pPr>
              <a:t>7/20/2014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068751-21B5-4E62-B7A5-ECF0A664123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B143E61-1DB4-47B5-8023-A417CEA140E7}" type="datetimeFigureOut">
              <a:rPr lang="en-US" smtClean="0"/>
              <a:pPr>
                <a:defRPr/>
              </a:pPr>
              <a:t>7/20/2014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854F3C-B854-4F67-A47F-4BFA402F690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2FB1E9-E916-4ACD-8F0A-F33DF8D007EE}" type="datetimeFigureOut">
              <a:rPr lang="en-US" smtClean="0"/>
              <a:pPr>
                <a:defRPr/>
              </a:pPr>
              <a:t>7/20/2014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768631-C1FE-43DB-A2FC-441A15CD118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pPr>
              <a:defRPr/>
            </a:pPr>
            <a:fld id="{B04DD65E-6466-4CFC-8568-54AE6EDD9A86}" type="datetimeFigureOut">
              <a:rPr lang="en-US" smtClean="0"/>
              <a:pPr>
                <a:defRPr/>
              </a:pPr>
              <a:t>7/20/2014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8DF291-4D7B-416F-A26C-9D3451EF74B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GB"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pPr>
              <a:defRPr/>
            </a:pPr>
            <a:fld id="{4E5AC975-13D1-45F8-BFDC-C4C9C849FBFD}" type="datetimeFigureOut">
              <a:rPr lang="en-US" smtClean="0"/>
              <a:pPr>
                <a:defRPr/>
              </a:pPr>
              <a:t>7/20/2014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B345DC0-55F9-4034-B7B3-6BF4D5781BFD}"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GB"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GB"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A9F7F28-DA51-424E-B083-BD5AF0292D8C}" type="datetimeFigureOut">
              <a:rPr lang="en-US" smtClean="0"/>
              <a:pPr>
                <a:defRPr/>
              </a:pPr>
              <a:t>7/20/2014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82E697F-3E25-487C-B304-5FE90E1C8B67}"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wma.org.uk/" TargetMode="External"/><Relationship Id="rId2" Type="http://schemas.openxmlformats.org/officeDocument/2006/relationships/hyperlink" Target="http://www.mbcol.org.uk/" TargetMode="External"/><Relationship Id="rId1" Type="http://schemas.openxmlformats.org/officeDocument/2006/relationships/slideLayout" Target="../slideLayouts/slideLayout2.xml"/><Relationship Id="rId4" Type="http://schemas.openxmlformats.org/officeDocument/2006/relationships/hyperlink" Target="http://www.muslimschooloadby.co.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alphaModFix amt="4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450" y="4191000"/>
            <a:ext cx="7854950" cy="2286000"/>
          </a:xfrm>
        </p:spPr>
        <p:txBody>
          <a:bodyPr/>
          <a:lstStyle/>
          <a:p>
            <a:pPr algn="ctr" eaLnBrk="1" hangingPunct="1">
              <a:lnSpc>
                <a:spcPct val="150000"/>
              </a:lnSpc>
              <a:spcBef>
                <a:spcPct val="0"/>
              </a:spcBef>
            </a:pPr>
            <a:endParaRPr lang="en-GB" sz="1800" dirty="0" smtClean="0">
              <a:solidFill>
                <a:srgbClr val="08684E"/>
              </a:solidFill>
              <a:ea typeface="ＭＳ Ｐゴシック" pitchFamily="34" charset="-128"/>
            </a:endParaRPr>
          </a:p>
          <a:p>
            <a:pPr algn="ctr" eaLnBrk="1" hangingPunct="1">
              <a:lnSpc>
                <a:spcPct val="150000"/>
              </a:lnSpc>
              <a:spcBef>
                <a:spcPct val="0"/>
              </a:spcBef>
            </a:pPr>
            <a:r>
              <a:rPr lang="en-GB" sz="1800" dirty="0" smtClean="0">
                <a:solidFill>
                  <a:srgbClr val="08684E"/>
                </a:solidFill>
                <a:ea typeface="ＭＳ Ｐゴシック" pitchFamily="34" charset="-128"/>
              </a:rPr>
              <a:t>A brief guide provided by</a:t>
            </a:r>
          </a:p>
          <a:p>
            <a:pPr algn="ctr" eaLnBrk="1" hangingPunct="1">
              <a:lnSpc>
                <a:spcPct val="90000"/>
              </a:lnSpc>
              <a:spcBef>
                <a:spcPct val="0"/>
              </a:spcBef>
            </a:pPr>
            <a:r>
              <a:rPr lang="en-GB" sz="2400" dirty="0" smtClean="0">
                <a:solidFill>
                  <a:srgbClr val="08684E"/>
                </a:solidFill>
                <a:ea typeface="ＭＳ Ｐゴシック" pitchFamily="34" charset="-128"/>
              </a:rPr>
              <a:t>OWMA / MBCOL </a:t>
            </a:r>
          </a:p>
          <a:p>
            <a:pPr algn="ctr" eaLnBrk="1" hangingPunct="1">
              <a:lnSpc>
                <a:spcPct val="90000"/>
              </a:lnSpc>
              <a:spcBef>
                <a:spcPct val="0"/>
              </a:spcBef>
            </a:pPr>
            <a:r>
              <a:rPr lang="en-GB" sz="2400" dirty="0" smtClean="0">
                <a:solidFill>
                  <a:srgbClr val="08684E"/>
                </a:solidFill>
                <a:ea typeface="ＭＳ Ｐゴシック" pitchFamily="34" charset="-128"/>
              </a:rPr>
              <a:t>Zubeir Hassam</a:t>
            </a:r>
          </a:p>
          <a:p>
            <a:pPr eaLnBrk="1" hangingPunct="1">
              <a:lnSpc>
                <a:spcPct val="90000"/>
              </a:lnSpc>
              <a:spcBef>
                <a:spcPct val="0"/>
              </a:spcBef>
            </a:pPr>
            <a:r>
              <a:rPr lang="en-GB" dirty="0" smtClean="0">
                <a:ea typeface="ＭＳ Ｐゴシック" pitchFamily="34" charset="-128"/>
              </a:rPr>
              <a:t> </a:t>
            </a:r>
          </a:p>
          <a:p>
            <a:pPr eaLnBrk="1" hangingPunct="1">
              <a:lnSpc>
                <a:spcPct val="90000"/>
              </a:lnSpc>
              <a:spcBef>
                <a:spcPct val="0"/>
              </a:spcBef>
            </a:pPr>
            <a:endParaRPr lang="en-GB" dirty="0" smtClean="0">
              <a:ea typeface="ＭＳ Ｐゴシック" pitchFamily="34" charset="-128"/>
            </a:endParaRPr>
          </a:p>
        </p:txBody>
      </p:sp>
      <p:sp>
        <p:nvSpPr>
          <p:cNvPr id="14339" name="TextBox 6"/>
          <p:cNvSpPr txBox="1">
            <a:spLocks noChangeArrowheads="1"/>
          </p:cNvSpPr>
          <p:nvPr/>
        </p:nvSpPr>
        <p:spPr bwMode="auto">
          <a:xfrm>
            <a:off x="1922463" y="906463"/>
            <a:ext cx="184150" cy="368300"/>
          </a:xfrm>
          <a:prstGeom prst="rect">
            <a:avLst/>
          </a:prstGeom>
          <a:noFill/>
          <a:ln w="9525">
            <a:noFill/>
            <a:miter lim="800000"/>
            <a:headEnd/>
            <a:tailEnd/>
          </a:ln>
        </p:spPr>
        <p:txBody>
          <a:bodyPr wrap="none">
            <a:spAutoFit/>
          </a:bodyPr>
          <a:lstStyle/>
          <a:p>
            <a:endParaRPr lang="en-GB">
              <a:latin typeface="Corbel" pitchFamily="34" charset="0"/>
            </a:endParaRPr>
          </a:p>
        </p:txBody>
      </p:sp>
      <p:sp>
        <p:nvSpPr>
          <p:cNvPr id="7" name="Title 1"/>
          <p:cNvSpPr txBox="1">
            <a:spLocks/>
          </p:cNvSpPr>
          <p:nvPr/>
        </p:nvSpPr>
        <p:spPr bwMode="auto">
          <a:xfrm>
            <a:off x="640417" y="1981200"/>
            <a:ext cx="7851648" cy="3048000"/>
          </a:xfrm>
          <a:prstGeom prst="rect">
            <a:avLst/>
          </a:prstGeom>
          <a:noFill/>
          <a:ln w="9525">
            <a:noFill/>
            <a:miter lim="800000"/>
            <a:headEnd/>
            <a:tailEnd/>
          </a:ln>
        </p:spPr>
        <p:txBody>
          <a:bodyPr vert="horz" wrap="square" lIns="0" tIns="0" rIns="18288" bIns="0" numCol="1" anchor="b" anchorCtr="0" compatLnSpc="1">
            <a:prstTxWarp prst="textNoShape">
              <a:avLst/>
            </a:prstTxWarp>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7179" b="1" i="0" u="none" strike="noStrike" kern="1200" cap="none" spc="0" normalizeH="0" baseline="0" noProof="0" smtClean="0">
                <a:ln>
                  <a:solidFill>
                    <a:srgbClr val="138677"/>
                  </a:solidFill>
                </a:ln>
                <a:solidFill>
                  <a:schemeClr val="accent4">
                    <a:lumMod val="50000"/>
                  </a:schemeClr>
                </a:solidFill>
                <a:effectLst>
                  <a:outerShdw blurRad="38100" dist="25400" dir="5400000" algn="tl" rotWithShape="0">
                    <a:srgbClr val="000000">
                      <a:alpha val="43000"/>
                    </a:srgbClr>
                  </a:outerShdw>
                </a:effectLst>
                <a:uLnTx/>
                <a:uFillTx/>
                <a:latin typeface="Calibri"/>
                <a:ea typeface="+mj-ea"/>
                <a:cs typeface="Calibri"/>
              </a:rPr>
              <a:t>Practices </a:t>
            </a:r>
            <a:r>
              <a:rPr kumimoji="0" lang="en-GB" sz="7179" b="1" i="0" u="none" strike="noStrike" kern="1200" cap="none" spc="0" normalizeH="0" baseline="0" noProof="0" dirty="0" smtClean="0">
                <a:ln>
                  <a:solidFill>
                    <a:srgbClr val="138677"/>
                  </a:solidFill>
                </a:ln>
                <a:solidFill>
                  <a:schemeClr val="accent4">
                    <a:lumMod val="50000"/>
                  </a:schemeClr>
                </a:solidFill>
                <a:effectLst>
                  <a:outerShdw blurRad="38100" dist="25400" dir="5400000" algn="tl" rotWithShape="0">
                    <a:srgbClr val="000000">
                      <a:alpha val="43000"/>
                    </a:srgbClr>
                  </a:outerShdw>
                </a:effectLst>
                <a:uLnTx/>
                <a:uFillTx/>
                <a:latin typeface="Calibri"/>
                <a:ea typeface="+mj-ea"/>
                <a:cs typeface="Calibri"/>
              </a:rPr>
              <a:t>Following </a:t>
            </a:r>
            <a:br>
              <a:rPr kumimoji="0" lang="en-GB" sz="7179" b="1" i="0" u="none" strike="noStrike" kern="1200" cap="none" spc="0" normalizeH="0" baseline="0" noProof="0" dirty="0" smtClean="0">
                <a:ln>
                  <a:solidFill>
                    <a:srgbClr val="138677"/>
                  </a:solidFill>
                </a:ln>
                <a:solidFill>
                  <a:schemeClr val="accent4">
                    <a:lumMod val="50000"/>
                  </a:schemeClr>
                </a:solidFill>
                <a:effectLst>
                  <a:outerShdw blurRad="38100" dist="25400" dir="5400000" algn="tl" rotWithShape="0">
                    <a:srgbClr val="000000">
                      <a:alpha val="43000"/>
                    </a:srgbClr>
                  </a:outerShdw>
                </a:effectLst>
                <a:uLnTx/>
                <a:uFillTx/>
                <a:latin typeface="Calibri"/>
                <a:ea typeface="+mj-ea"/>
                <a:cs typeface="Calibri"/>
              </a:rPr>
            </a:br>
            <a:r>
              <a:rPr kumimoji="0" lang="en-GB" sz="7179" b="1" i="0" u="none" strike="noStrike" kern="1200" cap="none" spc="0" normalizeH="0" baseline="0" noProof="0" dirty="0" smtClean="0">
                <a:ln>
                  <a:solidFill>
                    <a:srgbClr val="138677"/>
                  </a:solidFill>
                </a:ln>
                <a:solidFill>
                  <a:schemeClr val="accent4">
                    <a:lumMod val="50000"/>
                  </a:schemeClr>
                </a:solidFill>
                <a:effectLst>
                  <a:outerShdw blurRad="38100" dist="25400" dir="5400000" algn="tl" rotWithShape="0">
                    <a:srgbClr val="000000">
                      <a:alpha val="43000"/>
                    </a:srgbClr>
                  </a:outerShdw>
                </a:effectLst>
                <a:uLnTx/>
                <a:uFillTx/>
                <a:latin typeface="Calibri"/>
                <a:ea typeface="+mj-ea"/>
                <a:cs typeface="Calibri"/>
              </a:rPr>
              <a:t>Death</a:t>
            </a:r>
            <a:r>
              <a:rPr kumimoji="0" lang="en-GB" sz="5600" b="1" i="0" u="none" strike="noStrike" kern="1200" cap="none" spc="0" normalizeH="0" baseline="0" noProof="0" dirty="0" smtClean="0">
                <a:ln>
                  <a:noFill/>
                </a:ln>
                <a:solidFill>
                  <a:schemeClr val="accent4">
                    <a:lumMod val="50000"/>
                  </a:schemeClr>
                </a:solidFill>
                <a:effectLst>
                  <a:outerShdw blurRad="38100" dist="25400" dir="5400000" algn="tl" rotWithShape="0">
                    <a:srgbClr val="000000">
                      <a:alpha val="43000"/>
                    </a:srgbClr>
                  </a:outerShdw>
                </a:effectLst>
                <a:uLnTx/>
                <a:uFillTx/>
                <a:latin typeface="+mj-lt"/>
                <a:ea typeface="+mj-ea"/>
                <a:cs typeface="+mj-cs"/>
              </a:rPr>
              <a:t/>
            </a:r>
            <a:br>
              <a:rPr kumimoji="0" lang="en-GB" sz="5600" b="1" i="0" u="none" strike="noStrike" kern="1200" cap="none" spc="0" normalizeH="0" baseline="0" noProof="0" dirty="0" smtClean="0">
                <a:ln>
                  <a:noFill/>
                </a:ln>
                <a:solidFill>
                  <a:schemeClr val="accent4">
                    <a:lumMod val="50000"/>
                  </a:schemeClr>
                </a:solidFill>
                <a:effectLst>
                  <a:outerShdw blurRad="38100" dist="25400" dir="5400000" algn="tl" rotWithShape="0">
                    <a:srgbClr val="000000">
                      <a:alpha val="43000"/>
                    </a:srgbClr>
                  </a:outerShdw>
                </a:effectLst>
                <a:uLnTx/>
                <a:uFillTx/>
                <a:latin typeface="+mj-lt"/>
                <a:ea typeface="+mj-ea"/>
                <a:cs typeface="+mj-cs"/>
              </a:rPr>
            </a:br>
            <a:r>
              <a:rPr kumimoji="0" lang="en-GB" sz="5600" b="1" i="0" u="none" strike="noStrike" kern="1200" cap="none" spc="0" normalizeH="0" baseline="0" noProof="0" dirty="0" smtClean="0">
                <a:ln>
                  <a:noFill/>
                </a:ln>
                <a:solidFill>
                  <a:schemeClr val="accent4">
                    <a:lumMod val="50000"/>
                  </a:schemeClr>
                </a:solidFill>
                <a:effectLst>
                  <a:outerShdw blurRad="38100" dist="25400" dir="5400000" algn="tl" rotWithShape="0">
                    <a:srgbClr val="000000">
                      <a:alpha val="43000"/>
                    </a:srgbClr>
                  </a:outerShdw>
                </a:effectLst>
                <a:uLnTx/>
                <a:uFillTx/>
                <a:latin typeface="+mj-lt"/>
                <a:ea typeface="+mj-ea"/>
                <a:cs typeface="+mj-cs"/>
              </a:rPr>
              <a:t> </a:t>
            </a:r>
            <a:endParaRPr kumimoji="0" lang="en-GB" sz="5600" b="1" i="0" u="none" strike="noStrike" kern="1200" cap="none" spc="0" normalizeH="0" baseline="0" noProof="0" dirty="0">
              <a:ln>
                <a:noFill/>
              </a:ln>
              <a:solidFill>
                <a:schemeClr val="accent4">
                  <a:lumMod val="5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When the soul has departed:</a:t>
            </a:r>
            <a:endParaRPr lang="en-GB" dirty="0">
              <a:solidFill>
                <a:schemeClr val="tx2">
                  <a:satMod val="200000"/>
                </a:schemeClr>
              </a:solidFill>
            </a:endParaRPr>
          </a:p>
        </p:txBody>
      </p:sp>
      <p:sp>
        <p:nvSpPr>
          <p:cNvPr id="21506" name="Content Placeholder 2"/>
          <p:cNvSpPr>
            <a:spLocks noGrp="1"/>
          </p:cNvSpPr>
          <p:nvPr>
            <p:ph idx="1"/>
          </p:nvPr>
        </p:nvSpPr>
        <p:spPr>
          <a:xfrm>
            <a:off x="457200" y="1981200"/>
            <a:ext cx="8229600" cy="5105400"/>
          </a:xfrm>
        </p:spPr>
        <p:txBody>
          <a:bodyPr>
            <a:normAutofit fontScale="92500"/>
          </a:bodyPr>
          <a:lstStyle/>
          <a:p>
            <a:pPr algn="just">
              <a:buFont typeface="Wingdings" charset="2"/>
              <a:buChar char="§"/>
            </a:pPr>
            <a:r>
              <a:rPr lang="en-GB" sz="2595" dirty="0" smtClean="0"/>
              <a:t>The person doing this should recite the following </a:t>
            </a:r>
            <a:r>
              <a:rPr lang="en-GB" sz="2595" dirty="0" err="1" smtClean="0"/>
              <a:t>duaa</a:t>
            </a:r>
            <a:r>
              <a:rPr lang="en-GB" sz="2595" dirty="0" smtClean="0"/>
              <a:t>’:</a:t>
            </a:r>
          </a:p>
          <a:p>
            <a:pPr eaLnBrk="1" hangingPunct="1">
              <a:buFont typeface="Wingdings" pitchFamily="2" charset="2"/>
              <a:buNone/>
            </a:pPr>
            <a:endParaRPr lang="en-GB" dirty="0" smtClean="0"/>
          </a:p>
          <a:p>
            <a:pPr algn="ctr" eaLnBrk="1" hangingPunct="1">
              <a:buFont typeface="Wingdings" pitchFamily="2" charset="2"/>
              <a:buNone/>
            </a:pPr>
            <a:endParaRPr lang="en-US" sz="865" i="1" dirty="0" smtClean="0"/>
          </a:p>
          <a:p>
            <a:pPr algn="ctr" eaLnBrk="1" hangingPunct="1">
              <a:buFont typeface="Wingdings" pitchFamily="2" charset="2"/>
              <a:buNone/>
            </a:pPr>
            <a:r>
              <a:rPr lang="en-US" sz="1600" dirty="0" err="1" smtClean="0"/>
              <a:t>Bismillaahi</a:t>
            </a:r>
            <a:r>
              <a:rPr lang="en-US" sz="1600" dirty="0" smtClean="0"/>
              <a:t> </a:t>
            </a:r>
            <a:r>
              <a:rPr lang="en-US" sz="1600" dirty="0" err="1" smtClean="0"/>
              <a:t>wabillaahi</a:t>
            </a:r>
            <a:r>
              <a:rPr lang="en-US" sz="1600" dirty="0" smtClean="0"/>
              <a:t> </a:t>
            </a:r>
            <a:r>
              <a:rPr lang="en-US" sz="1600" dirty="0" err="1" smtClean="0"/>
              <a:t>wa</a:t>
            </a:r>
            <a:r>
              <a:rPr lang="en-US" sz="1600" dirty="0" smtClean="0"/>
              <a:t> ‘</a:t>
            </a:r>
            <a:r>
              <a:rPr lang="en-US" sz="1600" dirty="0" err="1" smtClean="0"/>
              <a:t>alaa</a:t>
            </a:r>
            <a:r>
              <a:rPr lang="en-US" sz="1600" dirty="0" smtClean="0"/>
              <a:t> </a:t>
            </a:r>
            <a:r>
              <a:rPr lang="en-US" sz="1600" dirty="0" err="1" smtClean="0"/>
              <a:t>millati</a:t>
            </a:r>
            <a:r>
              <a:rPr lang="en-US" sz="1600" dirty="0" smtClean="0"/>
              <a:t> </a:t>
            </a:r>
            <a:r>
              <a:rPr lang="en-US" sz="1600" dirty="0" err="1" smtClean="0"/>
              <a:t>Rasoolillaahi</a:t>
            </a:r>
            <a:endParaRPr lang="en-US" sz="1600" dirty="0" smtClean="0"/>
          </a:p>
          <a:p>
            <a:pPr algn="ctr" eaLnBrk="1" hangingPunct="1">
              <a:buFont typeface="Wingdings" pitchFamily="2" charset="2"/>
              <a:buNone/>
            </a:pPr>
            <a:endParaRPr lang="en-US" sz="649" dirty="0" smtClean="0"/>
          </a:p>
          <a:p>
            <a:pPr algn="ctr" eaLnBrk="1" hangingPunct="1">
              <a:buFont typeface="Wingdings" pitchFamily="2" charset="2"/>
              <a:buNone/>
            </a:pPr>
            <a:r>
              <a:rPr lang="en-US" sz="1600" i="1" dirty="0" smtClean="0"/>
              <a:t>“In the name of Allah and on the creed , religion and faith of the Messenger of Allah” (peace and blessings be upon him)</a:t>
            </a:r>
          </a:p>
          <a:p>
            <a:pPr algn="ctr" eaLnBrk="1" hangingPunct="1">
              <a:buFont typeface="Wingdings" pitchFamily="2" charset="2"/>
              <a:buNone/>
            </a:pPr>
            <a:endParaRPr lang="en-US" sz="1600" i="1" dirty="0" smtClean="0"/>
          </a:p>
          <a:p>
            <a:pPr algn="ctr" eaLnBrk="1" hangingPunct="1">
              <a:buFont typeface="Wingdings" pitchFamily="2" charset="2"/>
              <a:buNone/>
            </a:pPr>
            <a:endParaRPr lang="en-US" sz="1600" i="1" dirty="0" smtClean="0"/>
          </a:p>
          <a:p>
            <a:pPr algn="ctr" eaLnBrk="1" hangingPunct="1">
              <a:buFont typeface="Wingdings" pitchFamily="2" charset="2"/>
              <a:buNone/>
            </a:pPr>
            <a:endParaRPr lang="en-US" sz="1600" i="1" dirty="0" smtClean="0"/>
          </a:p>
          <a:p>
            <a:pPr algn="ctr" eaLnBrk="1" hangingPunct="1">
              <a:buFont typeface="Wingdings" pitchFamily="2" charset="2"/>
              <a:buNone/>
            </a:pPr>
            <a:endParaRPr lang="en-US" sz="1600" i="1" dirty="0" smtClean="0"/>
          </a:p>
          <a:p>
            <a:pPr algn="ctr" eaLnBrk="1" hangingPunct="1">
              <a:buFont typeface="Wingdings" pitchFamily="2" charset="2"/>
              <a:buNone/>
            </a:pPr>
            <a:endParaRPr lang="en-GB" sz="600" dirty="0" smtClean="0">
              <a:cs typeface="Traditional Arabic" pitchFamily="18" charset="-78"/>
            </a:endParaRPr>
          </a:p>
          <a:p>
            <a:pPr algn="ctr" eaLnBrk="1" hangingPunct="1">
              <a:buFont typeface="Wingdings" pitchFamily="2" charset="2"/>
              <a:buNone/>
            </a:pPr>
            <a:endParaRPr lang="en-GB" sz="649" dirty="0" smtClean="0">
              <a:cs typeface="Traditional Arabic" pitchFamily="18" charset="-78"/>
            </a:endParaRPr>
          </a:p>
          <a:p>
            <a:pPr algn="ctr" eaLnBrk="1" hangingPunct="1">
              <a:buFont typeface="Wingdings" pitchFamily="2" charset="2"/>
              <a:buNone/>
            </a:pPr>
            <a:endParaRPr lang="en-GB" sz="1514" dirty="0" smtClean="0">
              <a:cs typeface="Traditional Arabic" pitchFamily="18" charset="-78"/>
            </a:endParaRPr>
          </a:p>
          <a:p>
            <a:pPr algn="ctr" eaLnBrk="1" hangingPunct="1">
              <a:buFont typeface="Wingdings" pitchFamily="2" charset="2"/>
              <a:buNone/>
            </a:pPr>
            <a:r>
              <a:rPr lang="en-GB" sz="1600" dirty="0" err="1" smtClean="0">
                <a:cs typeface="Traditional Arabic" pitchFamily="18" charset="-78"/>
              </a:rPr>
              <a:t>Allaahumma</a:t>
            </a:r>
            <a:r>
              <a:rPr lang="en-GB" sz="1600" dirty="0" smtClean="0">
                <a:cs typeface="Traditional Arabic" pitchFamily="18" charset="-78"/>
              </a:rPr>
              <a:t> </a:t>
            </a:r>
            <a:r>
              <a:rPr lang="en-GB" sz="1600" dirty="0" err="1" smtClean="0">
                <a:cs typeface="Traditional Arabic" pitchFamily="18" charset="-78"/>
              </a:rPr>
              <a:t>yassir</a:t>
            </a:r>
            <a:r>
              <a:rPr lang="en-GB" sz="1600" dirty="0" smtClean="0">
                <a:cs typeface="Traditional Arabic" pitchFamily="18" charset="-78"/>
              </a:rPr>
              <a:t> ‘</a:t>
            </a:r>
            <a:r>
              <a:rPr lang="en-GB" sz="1600" dirty="0" err="1" smtClean="0">
                <a:cs typeface="Traditional Arabic" pitchFamily="18" charset="-78"/>
              </a:rPr>
              <a:t>alayhi</a:t>
            </a:r>
            <a:r>
              <a:rPr lang="en-GB" sz="1600" dirty="0" smtClean="0">
                <a:cs typeface="Traditional Arabic" pitchFamily="18" charset="-78"/>
              </a:rPr>
              <a:t> </a:t>
            </a:r>
            <a:r>
              <a:rPr lang="en-GB" sz="1600" dirty="0" err="1" smtClean="0">
                <a:cs typeface="Traditional Arabic" pitchFamily="18" charset="-78"/>
              </a:rPr>
              <a:t>amruhu</a:t>
            </a:r>
            <a:r>
              <a:rPr lang="en-GB" sz="1600" dirty="0" smtClean="0">
                <a:cs typeface="Traditional Arabic" pitchFamily="18" charset="-78"/>
              </a:rPr>
              <a:t> </a:t>
            </a:r>
            <a:r>
              <a:rPr lang="en-GB" sz="1600" dirty="0" err="1" smtClean="0">
                <a:cs typeface="Traditional Arabic" pitchFamily="18" charset="-78"/>
              </a:rPr>
              <a:t>wa</a:t>
            </a:r>
            <a:r>
              <a:rPr lang="en-GB" sz="1600" dirty="0" smtClean="0">
                <a:cs typeface="Traditional Arabic" pitchFamily="18" charset="-78"/>
              </a:rPr>
              <a:t> </a:t>
            </a:r>
            <a:r>
              <a:rPr lang="en-GB" sz="1600" dirty="0" err="1" smtClean="0">
                <a:cs typeface="Traditional Arabic" pitchFamily="18" charset="-78"/>
              </a:rPr>
              <a:t>sahhil</a:t>
            </a:r>
            <a:r>
              <a:rPr lang="en-GB" sz="1600" dirty="0" smtClean="0">
                <a:cs typeface="Traditional Arabic" pitchFamily="18" charset="-78"/>
              </a:rPr>
              <a:t> ‘</a:t>
            </a:r>
            <a:r>
              <a:rPr lang="en-GB" sz="1600" dirty="0" err="1" smtClean="0">
                <a:cs typeface="Traditional Arabic" pitchFamily="18" charset="-78"/>
              </a:rPr>
              <a:t>alalyhi</a:t>
            </a:r>
            <a:r>
              <a:rPr lang="en-GB" sz="1600" dirty="0" smtClean="0">
                <a:cs typeface="Traditional Arabic" pitchFamily="18" charset="-78"/>
              </a:rPr>
              <a:t> </a:t>
            </a:r>
            <a:r>
              <a:rPr lang="en-GB" sz="1600" dirty="0" err="1" smtClean="0">
                <a:cs typeface="Traditional Arabic" pitchFamily="18" charset="-78"/>
              </a:rPr>
              <a:t>maa</a:t>
            </a:r>
            <a:r>
              <a:rPr lang="en-GB" sz="1600" dirty="0" smtClean="0">
                <a:cs typeface="Traditional Arabic" pitchFamily="18" charset="-78"/>
              </a:rPr>
              <a:t> </a:t>
            </a:r>
            <a:r>
              <a:rPr lang="en-GB" sz="1600" dirty="0" err="1" smtClean="0">
                <a:cs typeface="Traditional Arabic" pitchFamily="18" charset="-78"/>
              </a:rPr>
              <a:t>ba’duhu</a:t>
            </a:r>
            <a:r>
              <a:rPr lang="en-GB" sz="1600" dirty="0" smtClean="0">
                <a:cs typeface="Traditional Arabic" pitchFamily="18" charset="-78"/>
              </a:rPr>
              <a:t> </a:t>
            </a:r>
            <a:r>
              <a:rPr lang="en-GB" sz="1600" dirty="0" err="1" smtClean="0">
                <a:cs typeface="Traditional Arabic" pitchFamily="18" charset="-78"/>
              </a:rPr>
              <a:t>wa</a:t>
            </a:r>
            <a:r>
              <a:rPr lang="en-GB" sz="1600" dirty="0" smtClean="0">
                <a:cs typeface="Traditional Arabic" pitchFamily="18" charset="-78"/>
              </a:rPr>
              <a:t> </a:t>
            </a:r>
            <a:r>
              <a:rPr lang="en-GB" sz="1600" dirty="0" err="1" smtClean="0">
                <a:cs typeface="Traditional Arabic" pitchFamily="18" charset="-78"/>
              </a:rPr>
              <a:t>as’idhu</a:t>
            </a:r>
            <a:r>
              <a:rPr lang="en-GB" sz="1600" dirty="0" smtClean="0">
                <a:cs typeface="Traditional Arabic" pitchFamily="18" charset="-78"/>
              </a:rPr>
              <a:t> </a:t>
            </a:r>
            <a:r>
              <a:rPr lang="en-GB" sz="1600" dirty="0" err="1" smtClean="0">
                <a:cs typeface="Traditional Arabic" pitchFamily="18" charset="-78"/>
              </a:rPr>
              <a:t>biliqaa-ika</a:t>
            </a:r>
            <a:r>
              <a:rPr lang="en-GB" sz="1600" dirty="0" smtClean="0">
                <a:cs typeface="Traditional Arabic" pitchFamily="18" charset="-78"/>
              </a:rPr>
              <a:t> </a:t>
            </a:r>
            <a:r>
              <a:rPr lang="en-GB" sz="1600" dirty="0" err="1" smtClean="0">
                <a:cs typeface="Traditional Arabic" pitchFamily="18" charset="-78"/>
              </a:rPr>
              <a:t>waj’al</a:t>
            </a:r>
            <a:r>
              <a:rPr lang="en-GB" sz="1600" dirty="0" smtClean="0">
                <a:cs typeface="Traditional Arabic" pitchFamily="18" charset="-78"/>
              </a:rPr>
              <a:t> </a:t>
            </a:r>
            <a:r>
              <a:rPr lang="en-GB" sz="1600" dirty="0" err="1" smtClean="0">
                <a:cs typeface="Traditional Arabic" pitchFamily="18" charset="-78"/>
              </a:rPr>
              <a:t>mimmaa</a:t>
            </a:r>
            <a:r>
              <a:rPr lang="en-GB" sz="1600" dirty="0" smtClean="0">
                <a:cs typeface="Traditional Arabic" pitchFamily="18" charset="-78"/>
              </a:rPr>
              <a:t> </a:t>
            </a:r>
            <a:r>
              <a:rPr lang="en-GB" sz="1600" dirty="0" err="1" smtClean="0">
                <a:cs typeface="Traditional Arabic" pitchFamily="18" charset="-78"/>
              </a:rPr>
              <a:t>kharaja</a:t>
            </a:r>
            <a:r>
              <a:rPr lang="en-GB" sz="1600" dirty="0" smtClean="0">
                <a:cs typeface="Traditional Arabic" pitchFamily="18" charset="-78"/>
              </a:rPr>
              <a:t> ‘</a:t>
            </a:r>
            <a:r>
              <a:rPr lang="en-GB" sz="1600" dirty="0" err="1" smtClean="0">
                <a:cs typeface="Traditional Arabic" pitchFamily="18" charset="-78"/>
              </a:rPr>
              <a:t>anhu</a:t>
            </a:r>
            <a:endParaRPr lang="en-GB" sz="1600" dirty="0" smtClean="0">
              <a:cs typeface="Traditional Arabic" pitchFamily="18" charset="-78"/>
            </a:endParaRPr>
          </a:p>
          <a:p>
            <a:pPr algn="ctr" eaLnBrk="1" hangingPunct="1">
              <a:buFont typeface="Wingdings" pitchFamily="2" charset="2"/>
              <a:buNone/>
            </a:pPr>
            <a:endParaRPr lang="en-GB" sz="649" dirty="0" smtClean="0">
              <a:cs typeface="Traditional Arabic" pitchFamily="18" charset="-78"/>
            </a:endParaRPr>
          </a:p>
          <a:p>
            <a:pPr algn="ctr" eaLnBrk="1" hangingPunct="1">
              <a:buFont typeface="Wingdings" pitchFamily="2" charset="2"/>
              <a:buNone/>
            </a:pPr>
            <a:r>
              <a:rPr lang="en-GB" sz="1730" i="1" dirty="0" smtClean="0">
                <a:cs typeface="Traditional Arabic" pitchFamily="18" charset="-78"/>
              </a:rPr>
              <a:t>“O Allah! Ease upon him, his matters and make light work  for him whatever comes hereafter and honour him with your meeting and make that which he has gone to, better than that which he came out from”</a:t>
            </a:r>
          </a:p>
          <a:p>
            <a:pPr algn="ctr" eaLnBrk="1" hangingPunct="1">
              <a:buFont typeface="Wingdings" pitchFamily="2" charset="2"/>
              <a:buNone/>
            </a:pPr>
            <a:endParaRPr lang="en-GB" sz="1600" b="1" dirty="0" smtClean="0">
              <a:cs typeface="Traditional Arabic" pitchFamily="18" charset="-78"/>
            </a:endParaRPr>
          </a:p>
          <a:p>
            <a:pPr algn="ctr" eaLnBrk="1" hangingPunct="1">
              <a:buFont typeface="Wingdings" pitchFamily="2" charset="2"/>
              <a:buNone/>
            </a:pPr>
            <a:endParaRPr lang="en-GB" sz="1600" b="1" dirty="0" smtClean="0">
              <a:cs typeface="Traditional Arabic" pitchFamily="18" charset="-78"/>
            </a:endParaRPr>
          </a:p>
          <a:p>
            <a:pPr algn="ctr" eaLnBrk="1" hangingPunct="1">
              <a:buFont typeface="Wingdings" pitchFamily="2" charset="2"/>
              <a:buNone/>
            </a:pPr>
            <a:endParaRPr lang="en-GB" sz="1600" b="1" dirty="0" smtClean="0">
              <a:cs typeface="Traditional Arabic" pitchFamily="18" charset="-78"/>
            </a:endParaRPr>
          </a:p>
          <a:p>
            <a:pPr algn="ctr" eaLnBrk="1" hangingPunct="1">
              <a:buFont typeface="Wingdings" pitchFamily="2" charset="2"/>
              <a:buNone/>
            </a:pPr>
            <a:endParaRPr lang="en-GB" sz="1600" b="1" dirty="0" smtClean="0">
              <a:cs typeface="Traditional Arabic" pitchFamily="18" charset="-78"/>
            </a:endParaRPr>
          </a:p>
          <a:p>
            <a:pPr algn="ctr" eaLnBrk="1" hangingPunct="1">
              <a:buFont typeface="Wingdings" pitchFamily="2" charset="2"/>
              <a:buNone/>
            </a:pPr>
            <a:endParaRPr lang="en-GB" sz="1600" b="1" dirty="0" smtClean="0">
              <a:cs typeface="Traditional Arabic" pitchFamily="18" charset="-78"/>
            </a:endParaRPr>
          </a:p>
          <a:p>
            <a:pPr algn="ctr" eaLnBrk="1" hangingPunct="1">
              <a:buFont typeface="Wingdings" pitchFamily="2" charset="2"/>
              <a:buNone/>
            </a:pPr>
            <a:endParaRPr lang="en-GB" sz="1600" b="1" dirty="0" smtClean="0">
              <a:cs typeface="Traditional Arabic" pitchFamily="18" charset="-78"/>
            </a:endParaRPr>
          </a:p>
          <a:p>
            <a:pPr algn="ctr" eaLnBrk="1" hangingPunct="1">
              <a:buFont typeface="Wingdings" pitchFamily="2" charset="2"/>
              <a:buNone/>
            </a:pPr>
            <a:endParaRPr lang="en-GB" sz="1700" b="1" dirty="0" smtClean="0">
              <a:cs typeface="Traditional Arabic" pitchFamily="18" charset="-78"/>
            </a:endParaRPr>
          </a:p>
          <a:p>
            <a:pPr algn="ctr" eaLnBrk="1" hangingPunct="1">
              <a:buFont typeface="Wingdings" pitchFamily="2" charset="2"/>
              <a:buNone/>
            </a:pPr>
            <a:endParaRPr lang="en-US" sz="2800" dirty="0" smtClean="0"/>
          </a:p>
        </p:txBody>
      </p:sp>
      <p:pic>
        <p:nvPicPr>
          <p:cNvPr id="11" name="Picture 10"/>
          <p:cNvPicPr>
            <a:picLocks noChangeAspect="1"/>
          </p:cNvPicPr>
          <p:nvPr/>
        </p:nvPicPr>
        <p:blipFill>
          <a:blip r:embed="rId2" cstate="print"/>
          <a:stretch>
            <a:fillRect/>
          </a:stretch>
        </p:blipFill>
        <p:spPr>
          <a:xfrm>
            <a:off x="2438400" y="2421816"/>
            <a:ext cx="4191000" cy="574002"/>
          </a:xfrm>
          <a:prstGeom prst="rect">
            <a:avLst/>
          </a:prstGeom>
        </p:spPr>
      </p:pic>
      <p:pic>
        <p:nvPicPr>
          <p:cNvPr id="12" name="Picture 11"/>
          <p:cNvPicPr>
            <a:picLocks noChangeAspect="1"/>
          </p:cNvPicPr>
          <p:nvPr/>
        </p:nvPicPr>
        <p:blipFill>
          <a:blip r:embed="rId3" cstate="print"/>
          <a:stretch>
            <a:fillRect/>
          </a:stretch>
        </p:blipFill>
        <p:spPr>
          <a:xfrm>
            <a:off x="1981200" y="3962400"/>
            <a:ext cx="5181600" cy="14783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2000"/>
                                        <p:tgtEl>
                                          <p:spTgt spid="2150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animEffect transition="in" filter="fade">
                                      <p:cBhvr>
                                        <p:cTn id="15" dur="2000"/>
                                        <p:tgtEl>
                                          <p:spTgt spid="21506">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506">
                                            <p:txEl>
                                              <p:pRg st="5" end="5"/>
                                            </p:txEl>
                                          </p:spTgt>
                                        </p:tgtEl>
                                        <p:attrNameLst>
                                          <p:attrName>style.visibility</p:attrName>
                                        </p:attrNameLst>
                                      </p:cBhvr>
                                      <p:to>
                                        <p:strVal val="visible"/>
                                      </p:to>
                                    </p:set>
                                    <p:animEffect transition="in" filter="fade">
                                      <p:cBhvr>
                                        <p:cTn id="19" dur="2000"/>
                                        <p:tgtEl>
                                          <p:spTgt spid="21506">
                                            <p:txEl>
                                              <p:pRg st="5" end="5"/>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1506">
                                            <p:txEl>
                                              <p:pRg st="13" end="13"/>
                                            </p:txEl>
                                          </p:spTgt>
                                        </p:tgtEl>
                                        <p:attrNameLst>
                                          <p:attrName>style.visibility</p:attrName>
                                        </p:attrNameLst>
                                      </p:cBhvr>
                                      <p:to>
                                        <p:strVal val="visible"/>
                                      </p:to>
                                    </p:set>
                                    <p:animEffect transition="in" filter="fade">
                                      <p:cBhvr>
                                        <p:cTn id="27" dur="2000"/>
                                        <p:tgtEl>
                                          <p:spTgt spid="21506">
                                            <p:txEl>
                                              <p:pRg st="13" end="13"/>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1506">
                                            <p:txEl>
                                              <p:pRg st="15" end="15"/>
                                            </p:txEl>
                                          </p:spTgt>
                                        </p:tgtEl>
                                        <p:attrNameLst>
                                          <p:attrName>style.visibility</p:attrName>
                                        </p:attrNameLst>
                                      </p:cBhvr>
                                      <p:to>
                                        <p:strVal val="visible"/>
                                      </p:to>
                                    </p:set>
                                    <p:animEffect transition="in" filter="fade">
                                      <p:cBhvr>
                                        <p:cTn id="31" dur="2000"/>
                                        <p:tgtEl>
                                          <p:spTgt spid="2150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normAutofit/>
          </a:bodyPr>
          <a:lstStyle/>
          <a:p>
            <a:pPr algn="just" eaLnBrk="1" hangingPunct="1">
              <a:buFont typeface="Wingdings" charset="2"/>
              <a:buChar char="§"/>
            </a:pPr>
            <a:r>
              <a:rPr lang="en-GB" dirty="0" smtClean="0"/>
              <a:t>All the individuals of the deceased’s family may recite:</a:t>
            </a:r>
          </a:p>
          <a:p>
            <a:pPr algn="ctr" eaLnBrk="1" hangingPunct="1">
              <a:buFont typeface="Wingdings" pitchFamily="2" charset="2"/>
              <a:buNone/>
            </a:pPr>
            <a:endParaRPr lang="en-GB" dirty="0" smtClean="0"/>
          </a:p>
          <a:p>
            <a:pPr algn="ctr" eaLnBrk="1" hangingPunct="1">
              <a:buFont typeface="Wingdings" pitchFamily="2" charset="2"/>
              <a:buNone/>
            </a:pPr>
            <a:endParaRPr lang="en-GB" sz="1600" i="1" dirty="0" smtClean="0">
              <a:cs typeface="Traditional Arabic" pitchFamily="18" charset="-78"/>
            </a:endParaRPr>
          </a:p>
          <a:p>
            <a:pPr algn="ctr" eaLnBrk="1" hangingPunct="1">
              <a:buFont typeface="Wingdings" pitchFamily="2" charset="2"/>
              <a:buNone/>
            </a:pPr>
            <a:endParaRPr lang="en-US" sz="600" dirty="0" smtClean="0">
              <a:cs typeface="Traditional Arabic" pitchFamily="18" charset="-78"/>
            </a:endParaRPr>
          </a:p>
          <a:p>
            <a:pPr algn="ctr" eaLnBrk="1" hangingPunct="1">
              <a:buFont typeface="Wingdings" pitchFamily="2" charset="2"/>
              <a:buNone/>
            </a:pPr>
            <a:r>
              <a:rPr lang="en-US" sz="1600" dirty="0" err="1" smtClean="0">
                <a:cs typeface="Traditional Arabic" pitchFamily="18" charset="-78"/>
              </a:rPr>
              <a:t>Allaahummaghfirlee</a:t>
            </a:r>
            <a:r>
              <a:rPr lang="en-US" sz="1600" dirty="0" smtClean="0">
                <a:cs typeface="Traditional Arabic" pitchFamily="18" charset="-78"/>
              </a:rPr>
              <a:t> </a:t>
            </a:r>
            <a:r>
              <a:rPr lang="en-US" sz="1600" dirty="0" err="1" smtClean="0">
                <a:cs typeface="Traditional Arabic" pitchFamily="18" charset="-78"/>
              </a:rPr>
              <a:t>walahu</a:t>
            </a:r>
            <a:r>
              <a:rPr lang="en-US" sz="1600" dirty="0" smtClean="0">
                <a:cs typeface="Traditional Arabic" pitchFamily="18" charset="-78"/>
              </a:rPr>
              <a:t> </a:t>
            </a:r>
            <a:r>
              <a:rPr lang="en-US" sz="1600" dirty="0" err="1" smtClean="0">
                <a:cs typeface="Traditional Arabic" pitchFamily="18" charset="-78"/>
              </a:rPr>
              <a:t>wa</a:t>
            </a:r>
            <a:r>
              <a:rPr lang="en-US" sz="1600" dirty="0" smtClean="0">
                <a:cs typeface="Traditional Arabic" pitchFamily="18" charset="-78"/>
              </a:rPr>
              <a:t> ‘</a:t>
            </a:r>
            <a:r>
              <a:rPr lang="en-US" sz="1600" dirty="0" err="1" smtClean="0">
                <a:cs typeface="Traditional Arabic" pitchFamily="18" charset="-78"/>
              </a:rPr>
              <a:t>aqibnee</a:t>
            </a:r>
            <a:r>
              <a:rPr lang="en-US" sz="1600" dirty="0" smtClean="0">
                <a:cs typeface="Traditional Arabic" pitchFamily="18" charset="-78"/>
              </a:rPr>
              <a:t> </a:t>
            </a:r>
            <a:r>
              <a:rPr lang="en-US" sz="1600" dirty="0" err="1" smtClean="0">
                <a:cs typeface="Traditional Arabic" pitchFamily="18" charset="-78"/>
              </a:rPr>
              <a:t>minhu</a:t>
            </a:r>
            <a:r>
              <a:rPr lang="en-US" sz="1600" dirty="0" smtClean="0">
                <a:cs typeface="Traditional Arabic" pitchFamily="18" charset="-78"/>
              </a:rPr>
              <a:t> ‘</a:t>
            </a:r>
            <a:r>
              <a:rPr lang="en-US" sz="1600" dirty="0" err="1" smtClean="0">
                <a:cs typeface="Traditional Arabic" pitchFamily="18" charset="-78"/>
              </a:rPr>
              <a:t>uqban</a:t>
            </a:r>
            <a:r>
              <a:rPr lang="en-US" sz="1600" dirty="0" smtClean="0">
                <a:cs typeface="Traditional Arabic" pitchFamily="18" charset="-78"/>
              </a:rPr>
              <a:t> </a:t>
            </a:r>
            <a:r>
              <a:rPr lang="en-US" sz="1600" dirty="0" err="1" smtClean="0">
                <a:cs typeface="Traditional Arabic" pitchFamily="18" charset="-78"/>
              </a:rPr>
              <a:t>hasanan</a:t>
            </a:r>
            <a:endParaRPr lang="en-US" sz="1600" dirty="0" smtClean="0">
              <a:cs typeface="Traditional Arabic" pitchFamily="18" charset="-78"/>
            </a:endParaRPr>
          </a:p>
          <a:p>
            <a:pPr algn="ctr" eaLnBrk="1" hangingPunct="1">
              <a:buFont typeface="Wingdings" pitchFamily="2" charset="2"/>
              <a:buNone/>
            </a:pPr>
            <a:endParaRPr lang="en-US" sz="600" dirty="0" smtClean="0">
              <a:cs typeface="Traditional Arabic" pitchFamily="18" charset="-78"/>
            </a:endParaRPr>
          </a:p>
          <a:p>
            <a:pPr algn="ctr" eaLnBrk="1" hangingPunct="1">
              <a:buFont typeface="Wingdings" pitchFamily="2" charset="2"/>
              <a:buNone/>
            </a:pPr>
            <a:r>
              <a:rPr lang="en-US" sz="2000" i="1" dirty="0" smtClean="0">
                <a:cs typeface="Traditional Arabic" pitchFamily="18" charset="-78"/>
              </a:rPr>
              <a:t>“Oh Allah! Forgive me and him and grant me a good reward”</a:t>
            </a:r>
          </a:p>
          <a:p>
            <a:pPr algn="ctr" eaLnBrk="1" hangingPunct="1">
              <a:buFont typeface="Wingdings" pitchFamily="2" charset="2"/>
              <a:buNone/>
            </a:pPr>
            <a:endParaRPr lang="en-US" sz="800" i="1" dirty="0" smtClean="0">
              <a:cs typeface="Traditional Arabic" pitchFamily="18" charset="-78"/>
            </a:endParaRPr>
          </a:p>
          <a:p>
            <a:pPr eaLnBrk="1" hangingPunct="1">
              <a:spcAft>
                <a:spcPts val="600"/>
              </a:spcAft>
              <a:buFont typeface="Wingdings" charset="2"/>
              <a:buChar char="§"/>
            </a:pPr>
            <a:r>
              <a:rPr lang="en-US" dirty="0" smtClean="0">
                <a:cs typeface="Traditional Arabic" pitchFamily="18" charset="-78"/>
              </a:rPr>
              <a:t>Those who are grieved by the demise may recite:</a:t>
            </a:r>
          </a:p>
          <a:p>
            <a:pPr algn="ctr" eaLnBrk="1" hangingPunct="1">
              <a:buFont typeface="Wingdings" pitchFamily="2" charset="2"/>
              <a:buNone/>
            </a:pPr>
            <a:endParaRPr lang="en-US" sz="1600" i="1" dirty="0" smtClean="0">
              <a:cs typeface="Traditional Arabic" pitchFamily="18" charset="-78"/>
            </a:endParaRPr>
          </a:p>
          <a:p>
            <a:pPr algn="ctr" eaLnBrk="1" hangingPunct="1">
              <a:spcAft>
                <a:spcPts val="1200"/>
              </a:spcAft>
              <a:buFont typeface="Wingdings" pitchFamily="2" charset="2"/>
              <a:buNone/>
            </a:pPr>
            <a:endParaRPr lang="en-US" sz="1600" i="1" dirty="0" smtClean="0">
              <a:cs typeface="Traditional Arabic" pitchFamily="18" charset="-78"/>
            </a:endParaRPr>
          </a:p>
          <a:p>
            <a:pPr algn="ctr" eaLnBrk="1" hangingPunct="1">
              <a:spcAft>
                <a:spcPts val="1200"/>
              </a:spcAft>
              <a:buFont typeface="Wingdings" pitchFamily="2" charset="2"/>
              <a:buNone/>
            </a:pPr>
            <a:r>
              <a:rPr lang="en-US" sz="1600" i="1" dirty="0" err="1" smtClean="0">
                <a:cs typeface="Traditional Arabic" pitchFamily="18" charset="-78"/>
              </a:rPr>
              <a:t>Innaa</a:t>
            </a:r>
            <a:r>
              <a:rPr lang="en-US" sz="1600" i="1" dirty="0" smtClean="0">
                <a:cs typeface="Traditional Arabic" pitchFamily="18" charset="-78"/>
              </a:rPr>
              <a:t> </a:t>
            </a:r>
            <a:r>
              <a:rPr lang="en-US" sz="1600" i="1" dirty="0" err="1" smtClean="0">
                <a:cs typeface="Traditional Arabic" pitchFamily="18" charset="-78"/>
              </a:rPr>
              <a:t>lillaahi</a:t>
            </a:r>
            <a:r>
              <a:rPr lang="en-US" sz="1600" i="1" dirty="0" smtClean="0">
                <a:cs typeface="Traditional Arabic" pitchFamily="18" charset="-78"/>
              </a:rPr>
              <a:t> </a:t>
            </a:r>
            <a:r>
              <a:rPr lang="en-US" sz="1600" i="1" dirty="0" err="1" smtClean="0">
                <a:cs typeface="Traditional Arabic" pitchFamily="18" charset="-78"/>
              </a:rPr>
              <a:t>wa</a:t>
            </a:r>
            <a:r>
              <a:rPr lang="en-US" sz="1600" i="1" dirty="0" smtClean="0">
                <a:cs typeface="Traditional Arabic" pitchFamily="18" charset="-78"/>
              </a:rPr>
              <a:t> </a:t>
            </a:r>
            <a:r>
              <a:rPr lang="en-US" sz="1600" i="1" dirty="0" err="1" smtClean="0">
                <a:cs typeface="Traditional Arabic" pitchFamily="18" charset="-78"/>
              </a:rPr>
              <a:t>innaa</a:t>
            </a:r>
            <a:r>
              <a:rPr lang="en-US" sz="1600" i="1" dirty="0" smtClean="0">
                <a:cs typeface="Traditional Arabic" pitchFamily="18" charset="-78"/>
              </a:rPr>
              <a:t> </a:t>
            </a:r>
            <a:r>
              <a:rPr lang="en-US" sz="1600" i="1" dirty="0" err="1" smtClean="0">
                <a:cs typeface="Traditional Arabic" pitchFamily="18" charset="-78"/>
              </a:rPr>
              <a:t>ilayhi</a:t>
            </a:r>
            <a:r>
              <a:rPr lang="en-US" sz="1600" i="1" dirty="0" smtClean="0">
                <a:cs typeface="Traditional Arabic" pitchFamily="18" charset="-78"/>
              </a:rPr>
              <a:t> </a:t>
            </a:r>
            <a:r>
              <a:rPr lang="en-US" sz="1600" i="1" dirty="0" err="1" smtClean="0">
                <a:cs typeface="Traditional Arabic" pitchFamily="18" charset="-78"/>
              </a:rPr>
              <a:t>raaji’oon</a:t>
            </a:r>
            <a:endParaRPr lang="en-US" sz="1600" i="1" dirty="0" smtClean="0">
              <a:cs typeface="Traditional Arabic" pitchFamily="18" charset="-78"/>
            </a:endParaRPr>
          </a:p>
          <a:p>
            <a:pPr algn="ctr" eaLnBrk="1" hangingPunct="1">
              <a:spcAft>
                <a:spcPts val="1200"/>
              </a:spcAft>
              <a:buFont typeface="Wingdings" pitchFamily="2" charset="2"/>
              <a:buNone/>
            </a:pPr>
            <a:r>
              <a:rPr lang="en-US" sz="2000" i="1" dirty="0" smtClean="0">
                <a:cs typeface="Traditional Arabic" pitchFamily="18" charset="-78"/>
              </a:rPr>
              <a:t>“To Allah we belong and to Him we return”</a:t>
            </a:r>
          </a:p>
        </p:txBody>
      </p:sp>
      <p:sp>
        <p:nvSpPr>
          <p:cNvPr id="6" name="Title 5"/>
          <p:cNvSpPr>
            <a:spLocks noGrp="1"/>
          </p:cNvSpPr>
          <p:nvPr>
            <p:ph type="title"/>
          </p:nvPr>
        </p:nvSpPr>
        <p:spPr/>
        <p:txBody>
          <a:bodyPr/>
          <a:lstStyle/>
          <a:p>
            <a:r>
              <a:rPr lang="en-GB" dirty="0" smtClean="0">
                <a:solidFill>
                  <a:schemeClr val="tx2">
                    <a:satMod val="200000"/>
                  </a:schemeClr>
                </a:solidFill>
              </a:rPr>
              <a:t>When the soul has departed</a:t>
            </a:r>
            <a:endParaRPr lang="en-US" dirty="0"/>
          </a:p>
        </p:txBody>
      </p:sp>
      <p:pic>
        <p:nvPicPr>
          <p:cNvPr id="9" name="Picture 8"/>
          <p:cNvPicPr>
            <a:picLocks noChangeAspect="1"/>
          </p:cNvPicPr>
          <p:nvPr/>
        </p:nvPicPr>
        <p:blipFill>
          <a:blip r:embed="rId2" cstate="print"/>
          <a:stretch>
            <a:fillRect/>
          </a:stretch>
        </p:blipFill>
        <p:spPr>
          <a:xfrm>
            <a:off x="3124200" y="4800600"/>
            <a:ext cx="3124200" cy="626657"/>
          </a:xfrm>
          <a:prstGeom prst="rect">
            <a:avLst/>
          </a:prstGeom>
        </p:spPr>
      </p:pic>
      <p:pic>
        <p:nvPicPr>
          <p:cNvPr id="11" name="Picture 10"/>
          <p:cNvPicPr>
            <a:picLocks noChangeAspect="1"/>
          </p:cNvPicPr>
          <p:nvPr/>
        </p:nvPicPr>
        <p:blipFill>
          <a:blip r:embed="rId3" cstate="print"/>
          <a:stretch>
            <a:fillRect/>
          </a:stretch>
        </p:blipFill>
        <p:spPr>
          <a:xfrm>
            <a:off x="1905000" y="2590800"/>
            <a:ext cx="5556250" cy="577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30">
                                            <p:txEl>
                                              <p:pRg st="4" end="4"/>
                                            </p:txEl>
                                          </p:spTgt>
                                        </p:tgtEl>
                                        <p:attrNameLst>
                                          <p:attrName>style.visibility</p:attrName>
                                        </p:attrNameLst>
                                      </p:cBhvr>
                                      <p:to>
                                        <p:strVal val="visible"/>
                                      </p:to>
                                    </p:set>
                                    <p:animEffect transition="in" filter="fade">
                                      <p:cBhvr>
                                        <p:cTn id="15" dur="2000"/>
                                        <p:tgtEl>
                                          <p:spTgt spid="22530">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2530">
                                            <p:txEl>
                                              <p:pRg st="6" end="6"/>
                                            </p:txEl>
                                          </p:spTgt>
                                        </p:tgtEl>
                                        <p:attrNameLst>
                                          <p:attrName>style.visibility</p:attrName>
                                        </p:attrNameLst>
                                      </p:cBhvr>
                                      <p:to>
                                        <p:strVal val="visible"/>
                                      </p:to>
                                    </p:set>
                                    <p:animEffect transition="in" filter="fade">
                                      <p:cBhvr>
                                        <p:cTn id="19" dur="2000"/>
                                        <p:tgtEl>
                                          <p:spTgt spid="22530">
                                            <p:txEl>
                                              <p:pRg st="6" end="6"/>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2530">
                                            <p:txEl>
                                              <p:pRg st="8" end="8"/>
                                            </p:txEl>
                                          </p:spTgt>
                                        </p:tgtEl>
                                        <p:attrNameLst>
                                          <p:attrName>style.visibility</p:attrName>
                                        </p:attrNameLst>
                                      </p:cBhvr>
                                      <p:to>
                                        <p:strVal val="visible"/>
                                      </p:to>
                                    </p:set>
                                    <p:animEffect transition="in" filter="fade">
                                      <p:cBhvr>
                                        <p:cTn id="23" dur="2000"/>
                                        <p:tgtEl>
                                          <p:spTgt spid="22530">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2530">
                                            <p:txEl>
                                              <p:pRg st="11" end="11"/>
                                            </p:txEl>
                                          </p:spTgt>
                                        </p:tgtEl>
                                        <p:attrNameLst>
                                          <p:attrName>style.visibility</p:attrName>
                                        </p:attrNameLst>
                                      </p:cBhvr>
                                      <p:to>
                                        <p:strVal val="visible"/>
                                      </p:to>
                                    </p:set>
                                    <p:animEffect transition="in" filter="fade">
                                      <p:cBhvr>
                                        <p:cTn id="31" dur="2000"/>
                                        <p:tgtEl>
                                          <p:spTgt spid="22530">
                                            <p:txEl>
                                              <p:pRg st="11" end="11"/>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2530">
                                            <p:txEl>
                                              <p:pRg st="12" end="12"/>
                                            </p:txEl>
                                          </p:spTgt>
                                        </p:tgtEl>
                                        <p:attrNameLst>
                                          <p:attrName>style.visibility</p:attrName>
                                        </p:attrNameLst>
                                      </p:cBhvr>
                                      <p:to>
                                        <p:strVal val="visible"/>
                                      </p:to>
                                    </p:set>
                                    <p:animEffect transition="in" filter="fade">
                                      <p:cBhvr>
                                        <p:cTn id="35" dur="2000"/>
                                        <p:tgtEl>
                                          <p:spTgt spid="225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pPr eaLnBrk="1" fontAlgn="auto" hangingPunct="1">
              <a:spcAft>
                <a:spcPts val="0"/>
              </a:spcAft>
              <a:defRPr/>
            </a:pPr>
            <a:r>
              <a:rPr lang="en-US" dirty="0" smtClean="0">
                <a:solidFill>
                  <a:schemeClr val="tx2">
                    <a:satMod val="200000"/>
                  </a:schemeClr>
                </a:solidFill>
              </a:rPr>
              <a:t>When the soul has departed</a:t>
            </a:r>
            <a:endParaRPr lang="en-GB" dirty="0">
              <a:solidFill>
                <a:schemeClr val="tx2">
                  <a:satMod val="200000"/>
                </a:schemeClr>
              </a:solidFill>
            </a:endParaRPr>
          </a:p>
        </p:txBody>
      </p:sp>
      <p:sp>
        <p:nvSpPr>
          <p:cNvPr id="23554" name="Content Placeholder 2"/>
          <p:cNvSpPr>
            <a:spLocks noGrp="1"/>
          </p:cNvSpPr>
          <p:nvPr>
            <p:ph idx="1"/>
          </p:nvPr>
        </p:nvSpPr>
        <p:spPr>
          <a:xfrm>
            <a:off x="457200" y="1905000"/>
            <a:ext cx="8229600" cy="4572000"/>
          </a:xfrm>
        </p:spPr>
        <p:txBody>
          <a:bodyPr/>
          <a:lstStyle/>
          <a:p>
            <a:pPr>
              <a:spcAft>
                <a:spcPts val="1200"/>
              </a:spcAft>
              <a:buFont typeface="Wingdings" charset="2"/>
              <a:buChar char="§"/>
            </a:pPr>
            <a:r>
              <a:rPr lang="en-GB" sz="2800" dirty="0" smtClean="0">
                <a:cs typeface="Traditional Arabic" pitchFamily="18" charset="-78"/>
              </a:rPr>
              <a:t>Those who are grieved by the demise may recite</a:t>
            </a:r>
            <a:r>
              <a:rPr lang="en-GB" sz="2800" b="1" dirty="0" smtClean="0">
                <a:cs typeface="Traditional Arabic" pitchFamily="18" charset="-78"/>
              </a:rPr>
              <a:t>:</a:t>
            </a:r>
          </a:p>
          <a:p>
            <a:pPr algn="ctr" eaLnBrk="1" hangingPunct="1">
              <a:buFont typeface="Wingdings" pitchFamily="2" charset="2"/>
              <a:buNone/>
            </a:pPr>
            <a:endParaRPr lang="en-GB" sz="1600" i="1" dirty="0" smtClean="0">
              <a:cs typeface="Traditional Arabic" pitchFamily="18" charset="-78"/>
            </a:endParaRPr>
          </a:p>
          <a:p>
            <a:pPr algn="ctr" eaLnBrk="1" hangingPunct="1">
              <a:buFont typeface="Wingdings" pitchFamily="2" charset="2"/>
              <a:buNone/>
            </a:pPr>
            <a:endParaRPr lang="en-GB" sz="1600" i="1" dirty="0" smtClean="0">
              <a:cs typeface="Traditional Arabic" pitchFamily="18" charset="-78"/>
            </a:endParaRPr>
          </a:p>
          <a:p>
            <a:pPr algn="ctr" eaLnBrk="1" hangingPunct="1">
              <a:buFont typeface="Wingdings" pitchFamily="2" charset="2"/>
              <a:buNone/>
            </a:pPr>
            <a:endParaRPr lang="en-GB" sz="1600" i="1" dirty="0" smtClean="0">
              <a:cs typeface="Traditional Arabic" pitchFamily="18" charset="-78"/>
            </a:endParaRPr>
          </a:p>
          <a:p>
            <a:pPr algn="ctr" eaLnBrk="1" hangingPunct="1">
              <a:buFont typeface="Wingdings" pitchFamily="2" charset="2"/>
              <a:buNone/>
            </a:pPr>
            <a:r>
              <a:rPr lang="en-GB" sz="1600" dirty="0" err="1" smtClean="0">
                <a:cs typeface="Traditional Arabic" pitchFamily="18" charset="-78"/>
              </a:rPr>
              <a:t>Allaahumma</a:t>
            </a:r>
            <a:r>
              <a:rPr lang="en-GB" sz="1600" dirty="0" smtClean="0">
                <a:cs typeface="Traditional Arabic" pitchFamily="18" charset="-78"/>
              </a:rPr>
              <a:t> </a:t>
            </a:r>
            <a:r>
              <a:rPr lang="en-GB" sz="1600" dirty="0" err="1" smtClean="0">
                <a:cs typeface="Traditional Arabic" pitchFamily="18" charset="-78"/>
              </a:rPr>
              <a:t>ajirnee</a:t>
            </a:r>
            <a:r>
              <a:rPr lang="en-GB" sz="1600" dirty="0" smtClean="0">
                <a:cs typeface="Traditional Arabic" pitchFamily="18" charset="-78"/>
              </a:rPr>
              <a:t> fee </a:t>
            </a:r>
            <a:r>
              <a:rPr lang="en-GB" sz="1600" dirty="0" err="1" smtClean="0">
                <a:cs typeface="Traditional Arabic" pitchFamily="18" charset="-78"/>
              </a:rPr>
              <a:t>museebatee</a:t>
            </a:r>
            <a:r>
              <a:rPr lang="en-GB" sz="1600" dirty="0" smtClean="0">
                <a:cs typeface="Traditional Arabic" pitchFamily="18" charset="-78"/>
              </a:rPr>
              <a:t> </a:t>
            </a:r>
            <a:r>
              <a:rPr lang="en-GB" sz="1600" dirty="0" err="1" smtClean="0">
                <a:cs typeface="Traditional Arabic" pitchFamily="18" charset="-78"/>
              </a:rPr>
              <a:t>wakhluf</a:t>
            </a:r>
            <a:r>
              <a:rPr lang="en-GB" sz="1600" dirty="0" smtClean="0">
                <a:cs typeface="Traditional Arabic" pitchFamily="18" charset="-78"/>
              </a:rPr>
              <a:t> lee </a:t>
            </a:r>
            <a:r>
              <a:rPr lang="en-GB" sz="1600" dirty="0" err="1" smtClean="0">
                <a:cs typeface="Traditional Arabic" pitchFamily="18" charset="-78"/>
              </a:rPr>
              <a:t>khayram</a:t>
            </a:r>
            <a:r>
              <a:rPr lang="en-GB" sz="1600" dirty="0" smtClean="0">
                <a:cs typeface="Traditional Arabic" pitchFamily="18" charset="-78"/>
              </a:rPr>
              <a:t> </a:t>
            </a:r>
            <a:r>
              <a:rPr lang="en-GB" sz="1600" dirty="0" err="1" smtClean="0">
                <a:cs typeface="Traditional Arabic" pitchFamily="18" charset="-78"/>
              </a:rPr>
              <a:t>minhaa</a:t>
            </a:r>
            <a:endParaRPr lang="en-GB" sz="1600" dirty="0" smtClean="0">
              <a:cs typeface="Traditional Arabic" pitchFamily="18" charset="-78"/>
            </a:endParaRPr>
          </a:p>
          <a:p>
            <a:pPr algn="ctr" eaLnBrk="1" hangingPunct="1">
              <a:buFont typeface="Wingdings" pitchFamily="2" charset="2"/>
              <a:buNone/>
            </a:pPr>
            <a:endParaRPr lang="en-GB" sz="600" dirty="0" smtClean="0">
              <a:cs typeface="Traditional Arabic" pitchFamily="18" charset="-78"/>
            </a:endParaRPr>
          </a:p>
          <a:p>
            <a:pPr algn="ctr" eaLnBrk="1" hangingPunct="1">
              <a:buFont typeface="Wingdings" pitchFamily="2" charset="2"/>
              <a:buNone/>
            </a:pPr>
            <a:r>
              <a:rPr lang="en-GB" sz="2000" i="1" dirty="0" smtClean="0">
                <a:cs typeface="Traditional Arabic" pitchFamily="18" charset="-78"/>
              </a:rPr>
              <a:t>“Oh Allah! Reward Me in my Affliction and requite me with something better than this”</a:t>
            </a:r>
          </a:p>
        </p:txBody>
      </p:sp>
      <p:pic>
        <p:nvPicPr>
          <p:cNvPr id="7" name="Picture 6"/>
          <p:cNvPicPr>
            <a:picLocks noChangeAspect="1"/>
          </p:cNvPicPr>
          <p:nvPr/>
        </p:nvPicPr>
        <p:blipFill>
          <a:blip r:embed="rId2" cstate="print"/>
          <a:stretch>
            <a:fillRect/>
          </a:stretch>
        </p:blipFill>
        <p:spPr>
          <a:xfrm>
            <a:off x="1600200" y="2743200"/>
            <a:ext cx="5930900" cy="5712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animEffect transition="in" filter="fade">
                                      <p:cBhvr>
                                        <p:cTn id="15" dur="2000"/>
                                        <p:tgtEl>
                                          <p:spTgt spid="23554">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3554">
                                            <p:txEl>
                                              <p:pRg st="6" end="6"/>
                                            </p:txEl>
                                          </p:spTgt>
                                        </p:tgtEl>
                                        <p:attrNameLst>
                                          <p:attrName>style.visibility</p:attrName>
                                        </p:attrNameLst>
                                      </p:cBhvr>
                                      <p:to>
                                        <p:strVal val="visible"/>
                                      </p:to>
                                    </p:set>
                                    <p:animEffect transition="in" filter="fade">
                                      <p:cBhvr>
                                        <p:cTn id="19" dur="20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normAutofit/>
          </a:bodyPr>
          <a:lstStyle/>
          <a:p>
            <a:pPr algn="just" eaLnBrk="1" hangingPunct="1">
              <a:spcAft>
                <a:spcPts val="600"/>
              </a:spcAft>
              <a:buFont typeface="Wingdings" charset="2"/>
              <a:buChar char="§"/>
            </a:pPr>
            <a:r>
              <a:rPr lang="en-US" sz="2800" dirty="0" smtClean="0"/>
              <a:t>Contact the family doctor</a:t>
            </a:r>
          </a:p>
          <a:p>
            <a:pPr algn="just" eaLnBrk="1" hangingPunct="1">
              <a:spcAft>
                <a:spcPts val="600"/>
              </a:spcAft>
              <a:buFont typeface="Wingdings" charset="2"/>
              <a:buChar char="§"/>
            </a:pPr>
            <a:r>
              <a:rPr lang="en-US" sz="2800" dirty="0" smtClean="0"/>
              <a:t>Inform those that deal with funerals such as members from the local Masjid or community centre generally referred to as the </a:t>
            </a:r>
            <a:r>
              <a:rPr lang="en-US" sz="2800" b="1" i="1" dirty="0" smtClean="0"/>
              <a:t>Funeral Arrangers</a:t>
            </a:r>
            <a:r>
              <a:rPr lang="en-US" sz="2800" i="1" dirty="0" smtClean="0"/>
              <a:t> </a:t>
            </a:r>
          </a:p>
          <a:p>
            <a:pPr algn="just" eaLnBrk="1" hangingPunct="1">
              <a:spcAft>
                <a:spcPts val="600"/>
              </a:spcAft>
              <a:buFont typeface="Wingdings" charset="2"/>
              <a:buChar char="§"/>
            </a:pPr>
            <a:r>
              <a:rPr lang="en-US" sz="2800" dirty="0" smtClean="0"/>
              <a:t>Inform the local Imam of the </a:t>
            </a:r>
            <a:r>
              <a:rPr lang="en-US" sz="2800" dirty="0" err="1" smtClean="0"/>
              <a:t>gusl</a:t>
            </a:r>
            <a:r>
              <a:rPr lang="en-US" sz="2800" dirty="0" smtClean="0"/>
              <a:t>, funeral prayer and burial</a:t>
            </a:r>
          </a:p>
          <a:p>
            <a:pPr algn="just" eaLnBrk="1" hangingPunct="1">
              <a:buFont typeface="Wingdings" charset="2"/>
              <a:buChar char="§"/>
            </a:pPr>
            <a:r>
              <a:rPr lang="en-US" sz="2800" dirty="0" smtClean="0"/>
              <a:t>Inform relatives and friends</a:t>
            </a:r>
          </a:p>
        </p:txBody>
      </p:sp>
      <p:sp>
        <p:nvSpPr>
          <p:cNvPr id="4" name="Title 3"/>
          <p:cNvSpPr>
            <a:spLocks noGrp="1"/>
          </p:cNvSpPr>
          <p:nvPr>
            <p:ph type="title"/>
          </p:nvPr>
        </p:nvSpPr>
        <p:spPr/>
        <p:txBody>
          <a:bodyPr>
            <a:normAutofit/>
          </a:bodyPr>
          <a:lstStyle/>
          <a:p>
            <a:r>
              <a:rPr lang="en-US" dirty="0" smtClean="0">
                <a:solidFill>
                  <a:schemeClr val="tx2">
                    <a:satMod val="200000"/>
                  </a:schemeClr>
                </a:solidFill>
              </a:rPr>
              <a:t>Notifying Others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578">
                                            <p:txEl>
                                              <p:pRg st="0" end="0"/>
                                            </p:txEl>
                                          </p:spTgt>
                                        </p:tgtEl>
                                        <p:attrNameLst>
                                          <p:attrName>style.visibility</p:attrName>
                                        </p:attrNameLst>
                                      </p:cBhvr>
                                      <p:to>
                                        <p:strVal val="visible"/>
                                      </p:to>
                                    </p:set>
                                    <p:animEffect transition="in" filter="fade">
                                      <p:cBhvr>
                                        <p:cTn id="11" dur="2000"/>
                                        <p:tgtEl>
                                          <p:spTgt spid="2457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578">
                                            <p:txEl>
                                              <p:pRg st="1" end="1"/>
                                            </p:txEl>
                                          </p:spTgt>
                                        </p:tgtEl>
                                        <p:attrNameLst>
                                          <p:attrName>style.visibility</p:attrName>
                                        </p:attrNameLst>
                                      </p:cBhvr>
                                      <p:to>
                                        <p:strVal val="visible"/>
                                      </p:to>
                                    </p:set>
                                    <p:animEffect transition="in" filter="fade">
                                      <p:cBhvr>
                                        <p:cTn id="16" dur="2000"/>
                                        <p:tgtEl>
                                          <p:spTgt spid="2457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578">
                                            <p:txEl>
                                              <p:pRg st="2" end="2"/>
                                            </p:txEl>
                                          </p:spTgt>
                                        </p:tgtEl>
                                        <p:attrNameLst>
                                          <p:attrName>style.visibility</p:attrName>
                                        </p:attrNameLst>
                                      </p:cBhvr>
                                      <p:to>
                                        <p:strVal val="visible"/>
                                      </p:to>
                                    </p:set>
                                    <p:animEffect transition="in" filter="fade">
                                      <p:cBhvr>
                                        <p:cTn id="21" dur="2000"/>
                                        <p:tgtEl>
                                          <p:spTgt spid="2457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578">
                                            <p:txEl>
                                              <p:pRg st="3" end="3"/>
                                            </p:txEl>
                                          </p:spTgt>
                                        </p:tgtEl>
                                        <p:attrNameLst>
                                          <p:attrName>style.visibility</p:attrName>
                                        </p:attrNameLst>
                                      </p:cBhvr>
                                      <p:to>
                                        <p:strVal val="visible"/>
                                      </p:to>
                                    </p:set>
                                    <p:animEffect transition="in" filter="fade">
                                      <p:cBhvr>
                                        <p:cTn id="26" dur="2000"/>
                                        <p:tgtEl>
                                          <p:spTgt spid="24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charset="2"/>
              <a:buChar char="§"/>
            </a:pPr>
            <a:r>
              <a:rPr lang="en-US" dirty="0" smtClean="0"/>
              <a:t>The risk of infection from a deceased patient to those carrying out </a:t>
            </a:r>
            <a:r>
              <a:rPr lang="en-US" dirty="0" err="1" smtClean="0"/>
              <a:t>ghusl</a:t>
            </a:r>
            <a:r>
              <a:rPr lang="en-US" dirty="0" smtClean="0"/>
              <a:t>, is no greater than prior to the death of the patient</a:t>
            </a:r>
          </a:p>
          <a:p>
            <a:pPr algn="just">
              <a:buFont typeface="Wingdings" charset="2"/>
              <a:buChar char="§"/>
            </a:pPr>
            <a:r>
              <a:rPr lang="en-US" dirty="0" smtClean="0"/>
              <a:t>Risk of infection from the deceased can occur by…</a:t>
            </a:r>
          </a:p>
          <a:p>
            <a:pPr lvl="1" algn="just"/>
            <a:r>
              <a:rPr lang="en-US" dirty="0" smtClean="0"/>
              <a:t>Putting hands/fingers contaminated with body fluids into your mouth, eyes or nose</a:t>
            </a:r>
          </a:p>
          <a:p>
            <a:pPr lvl="1" algn="just"/>
            <a:r>
              <a:rPr lang="en-US" dirty="0" smtClean="0"/>
              <a:t>Splashes of body fluids getting into your eye, mouth or breaks in the skin</a:t>
            </a:r>
          </a:p>
          <a:p>
            <a:pPr lvl="1" algn="just"/>
            <a:r>
              <a:rPr lang="en-US" dirty="0" smtClean="0"/>
              <a:t>If skin is penetrated from a contaminated needle or sharp object</a:t>
            </a:r>
          </a:p>
        </p:txBody>
      </p:sp>
      <p:sp>
        <p:nvSpPr>
          <p:cNvPr id="5" name="Title 3"/>
          <p:cNvSpPr>
            <a:spLocks noGrp="1"/>
          </p:cNvSpPr>
          <p:nvPr>
            <p:ph type="title"/>
          </p:nvPr>
        </p:nvSpPr>
        <p:spPr>
          <a:xfrm>
            <a:off x="457200" y="704088"/>
            <a:ext cx="8229600" cy="1143000"/>
          </a:xfrm>
        </p:spPr>
        <p:txBody>
          <a:bodyPr>
            <a:normAutofit/>
          </a:bodyPr>
          <a:lstStyle/>
          <a:p>
            <a:r>
              <a:rPr lang="en-US" dirty="0" smtClean="0">
                <a:solidFill>
                  <a:schemeClr val="tx2">
                    <a:satMod val="200000"/>
                  </a:schemeClr>
                </a:solidFill>
              </a:rPr>
              <a:t>Infection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lvl="1" indent="-274320" algn="just">
              <a:buClr>
                <a:schemeClr val="accent3"/>
              </a:buClr>
              <a:buSzPct val="95000"/>
              <a:buFont typeface="Wingdings" charset="2"/>
              <a:buChar char="§"/>
            </a:pPr>
            <a:r>
              <a:rPr lang="en-US" sz="2800" dirty="0" smtClean="0"/>
              <a:t>Body substance include…</a:t>
            </a:r>
          </a:p>
          <a:p>
            <a:pPr lvl="1" algn="just">
              <a:buClr>
                <a:srgbClr val="0F6FC6"/>
              </a:buClr>
            </a:pPr>
            <a:r>
              <a:rPr lang="en-US" sz="2400" dirty="0" smtClean="0"/>
              <a:t>Blood</a:t>
            </a:r>
          </a:p>
          <a:p>
            <a:pPr lvl="1" algn="just">
              <a:buClr>
                <a:srgbClr val="0F6FC6"/>
              </a:buClr>
            </a:pPr>
            <a:r>
              <a:rPr lang="en-US" sz="2400" dirty="0" smtClean="0"/>
              <a:t>Saliva</a:t>
            </a:r>
            <a:endParaRPr lang="en-US" dirty="0" smtClean="0"/>
          </a:p>
          <a:p>
            <a:pPr lvl="1" algn="just">
              <a:buClr>
                <a:srgbClr val="0F6FC6"/>
              </a:buClr>
            </a:pPr>
            <a:r>
              <a:rPr lang="en-US" sz="2400" dirty="0" smtClean="0"/>
              <a:t>Feces</a:t>
            </a:r>
            <a:endParaRPr lang="en-US" dirty="0" smtClean="0"/>
          </a:p>
          <a:p>
            <a:pPr lvl="1" algn="just">
              <a:buClr>
                <a:srgbClr val="0F6FC6"/>
              </a:buClr>
            </a:pPr>
            <a:r>
              <a:rPr lang="en-US" sz="2400" dirty="0" smtClean="0"/>
              <a:t>Urine</a:t>
            </a:r>
          </a:p>
          <a:p>
            <a:pPr algn="just">
              <a:buFont typeface="Wingdings" charset="2"/>
              <a:buChar char="§"/>
            </a:pPr>
            <a:r>
              <a:rPr lang="en-US" sz="2800" dirty="0" smtClean="0"/>
              <a:t>Always ensure</a:t>
            </a:r>
          </a:p>
          <a:p>
            <a:pPr lvl="1" algn="just">
              <a:buClr>
                <a:srgbClr val="0F6FC6"/>
              </a:buClr>
            </a:pPr>
            <a:r>
              <a:rPr lang="en-US" dirty="0" smtClean="0"/>
              <a:t>Cover cuts or abrasions with a waterproof plaster/dressing</a:t>
            </a:r>
          </a:p>
          <a:p>
            <a:pPr lvl="1" algn="just">
              <a:buClr>
                <a:srgbClr val="0F6FC6"/>
              </a:buClr>
            </a:pPr>
            <a:r>
              <a:rPr lang="en-US" dirty="0" smtClean="0"/>
              <a:t>change if it becomes wet / dislodged</a:t>
            </a:r>
          </a:p>
          <a:p>
            <a:pPr algn="just"/>
            <a:endParaRPr lang="en-US" dirty="0" smtClean="0"/>
          </a:p>
        </p:txBody>
      </p:sp>
      <p:sp>
        <p:nvSpPr>
          <p:cNvPr id="5" name="Title 3"/>
          <p:cNvSpPr>
            <a:spLocks noGrp="1"/>
          </p:cNvSpPr>
          <p:nvPr>
            <p:ph type="title"/>
          </p:nvPr>
        </p:nvSpPr>
        <p:spPr>
          <a:xfrm>
            <a:off x="457200" y="704088"/>
            <a:ext cx="8229600" cy="1143000"/>
          </a:xfrm>
        </p:spPr>
        <p:txBody>
          <a:bodyPr>
            <a:normAutofit/>
          </a:bodyPr>
          <a:lstStyle/>
          <a:p>
            <a:r>
              <a:rPr lang="en-US" dirty="0" smtClean="0">
                <a:solidFill>
                  <a:schemeClr val="tx2">
                    <a:satMod val="200000"/>
                  </a:schemeClr>
                </a:solidFill>
              </a:rPr>
              <a:t>Infection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617720"/>
          </a:xfrm>
        </p:spPr>
        <p:txBody>
          <a:bodyPr>
            <a:normAutofit fontScale="92500"/>
          </a:bodyPr>
          <a:lstStyle/>
          <a:p>
            <a:pPr marL="274320" lvl="1" indent="-274320" algn="just">
              <a:buClr>
                <a:schemeClr val="accent3"/>
              </a:buClr>
              <a:buSzPct val="95000"/>
              <a:buFont typeface="Wingdings" charset="2"/>
              <a:buChar char="§"/>
            </a:pPr>
            <a:r>
              <a:rPr lang="en-US" sz="3027" dirty="0" smtClean="0"/>
              <a:t>Gloves should always be worn:</a:t>
            </a:r>
          </a:p>
          <a:p>
            <a:pPr lvl="1" algn="just">
              <a:buClr>
                <a:srgbClr val="0F6FC6"/>
              </a:buClr>
            </a:pPr>
            <a:r>
              <a:rPr lang="en-US" sz="2595" dirty="0" smtClean="0"/>
              <a:t>For contact with body substances or when handling items contaminated with body substances</a:t>
            </a:r>
          </a:p>
          <a:p>
            <a:pPr lvl="1" algn="just">
              <a:buClr>
                <a:srgbClr val="0F6FC6"/>
              </a:buClr>
            </a:pPr>
            <a:r>
              <a:rPr lang="en-US" sz="2595" dirty="0" smtClean="0"/>
              <a:t>Contact with the deceased personal areas</a:t>
            </a:r>
          </a:p>
          <a:p>
            <a:pPr marL="274320" lvl="1" indent="-274320" algn="just">
              <a:buClr>
                <a:schemeClr val="accent3"/>
              </a:buClr>
              <a:buSzPct val="95000"/>
              <a:buFont typeface="Wingdings" charset="2"/>
              <a:buChar char="§"/>
            </a:pPr>
            <a:r>
              <a:rPr lang="en-US" sz="3027" dirty="0" smtClean="0"/>
              <a:t>Wash your hands:</a:t>
            </a:r>
          </a:p>
          <a:p>
            <a:pPr lvl="1" algn="just">
              <a:buClr>
                <a:srgbClr val="0F6FC6"/>
              </a:buClr>
            </a:pPr>
            <a:r>
              <a:rPr lang="en-US" sz="2595" dirty="0" smtClean="0"/>
              <a:t>After personal contact with the deceased’s body</a:t>
            </a:r>
          </a:p>
          <a:p>
            <a:pPr lvl="1" algn="just">
              <a:buClr>
                <a:srgbClr val="0F6FC6"/>
              </a:buClr>
            </a:pPr>
            <a:r>
              <a:rPr lang="en-US" sz="2595" dirty="0" smtClean="0"/>
              <a:t>After contact with items contaminated with body fluids</a:t>
            </a:r>
          </a:p>
          <a:p>
            <a:pPr lvl="1" algn="just">
              <a:buClr>
                <a:srgbClr val="0F6FC6"/>
              </a:buClr>
            </a:pPr>
            <a:r>
              <a:rPr lang="en-US" sz="2595" dirty="0" smtClean="0"/>
              <a:t>Before touching your mouth eyes or nose</a:t>
            </a:r>
          </a:p>
          <a:p>
            <a:pPr lvl="1" algn="just">
              <a:buClr>
                <a:srgbClr val="0F6FC6"/>
              </a:buClr>
            </a:pPr>
            <a:r>
              <a:rPr lang="en-US" sz="2595" dirty="0" smtClean="0"/>
              <a:t>Before eating/preparing food</a:t>
            </a:r>
          </a:p>
          <a:p>
            <a:pPr lvl="1" algn="just">
              <a:buClr>
                <a:srgbClr val="0F6FC6"/>
              </a:buClr>
            </a:pPr>
            <a:r>
              <a:rPr lang="en-US" sz="2595" dirty="0" smtClean="0"/>
              <a:t>Before doing any other activity</a:t>
            </a:r>
          </a:p>
        </p:txBody>
      </p:sp>
      <p:sp>
        <p:nvSpPr>
          <p:cNvPr id="5" name="Title 3"/>
          <p:cNvSpPr>
            <a:spLocks noGrp="1"/>
          </p:cNvSpPr>
          <p:nvPr>
            <p:ph type="title"/>
          </p:nvPr>
        </p:nvSpPr>
        <p:spPr>
          <a:xfrm>
            <a:off x="457200" y="704088"/>
            <a:ext cx="8229600" cy="1143000"/>
          </a:xfrm>
        </p:spPr>
        <p:txBody>
          <a:bodyPr>
            <a:normAutofit/>
          </a:bodyPr>
          <a:lstStyle/>
          <a:p>
            <a:r>
              <a:rPr lang="en-US" dirty="0" smtClean="0">
                <a:solidFill>
                  <a:schemeClr val="tx2">
                    <a:satMod val="200000"/>
                  </a:schemeClr>
                </a:solidFill>
              </a:rPr>
              <a:t>Infection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617720"/>
          </a:xfrm>
        </p:spPr>
        <p:txBody>
          <a:bodyPr>
            <a:noAutofit/>
          </a:bodyPr>
          <a:lstStyle/>
          <a:p>
            <a:pPr marL="274320" lvl="1" indent="-274320" algn="just">
              <a:buClr>
                <a:schemeClr val="accent3"/>
              </a:buClr>
              <a:buSzPct val="95000"/>
              <a:buFont typeface="Wingdings" charset="2"/>
              <a:buChar char="§"/>
            </a:pPr>
            <a:r>
              <a:rPr lang="en-US" sz="2700" dirty="0" smtClean="0"/>
              <a:t>Remove any medical devices and cover with a small dressing or plaster. Wash hands after handling</a:t>
            </a:r>
          </a:p>
          <a:p>
            <a:pPr marL="274320" lvl="1" indent="-274320" algn="just">
              <a:buClr>
                <a:schemeClr val="accent3"/>
              </a:buClr>
              <a:buSzPct val="95000"/>
              <a:buFont typeface="Wingdings" charset="2"/>
              <a:buChar char="§"/>
            </a:pPr>
            <a:r>
              <a:rPr lang="en-US" sz="2700" dirty="0" smtClean="0"/>
              <a:t>Any soiled waste items or medical devices </a:t>
            </a:r>
            <a:r>
              <a:rPr lang="en-US" sz="2700" u="sng" dirty="0" smtClean="0"/>
              <a:t>without</a:t>
            </a:r>
            <a:r>
              <a:rPr lang="en-US" sz="2700" dirty="0" smtClean="0"/>
              <a:t> needles should be double bagged and disposed of through the normal household waste method</a:t>
            </a:r>
          </a:p>
          <a:p>
            <a:pPr marL="274320" lvl="1" indent="-274320" algn="just">
              <a:buClr>
                <a:schemeClr val="accent3"/>
              </a:buClr>
              <a:buSzPct val="95000"/>
              <a:buFont typeface="Wingdings" charset="2"/>
              <a:buChar char="§"/>
            </a:pPr>
            <a:r>
              <a:rPr lang="en-US" sz="2700" dirty="0" smtClean="0"/>
              <a:t>Any needles removed from the deceased must be placed in a sealed jar/sharps bin, take care not to touch the sharp ends</a:t>
            </a:r>
          </a:p>
          <a:p>
            <a:pPr marL="274320" lvl="1" indent="-274320" algn="just">
              <a:buClr>
                <a:schemeClr val="accent3"/>
              </a:buClr>
              <a:buSzPct val="95000"/>
              <a:buFont typeface="Wingdings" charset="2"/>
              <a:buChar char="§"/>
            </a:pPr>
            <a:r>
              <a:rPr lang="en-US" sz="2700" dirty="0" smtClean="0"/>
              <a:t>If a needle stick injury is sustained advice must be sought from your GP/A &amp; E Department.</a:t>
            </a:r>
          </a:p>
        </p:txBody>
      </p:sp>
      <p:sp>
        <p:nvSpPr>
          <p:cNvPr id="5" name="Title 3"/>
          <p:cNvSpPr>
            <a:spLocks noGrp="1"/>
          </p:cNvSpPr>
          <p:nvPr>
            <p:ph type="title"/>
          </p:nvPr>
        </p:nvSpPr>
        <p:spPr>
          <a:xfrm>
            <a:off x="457200" y="704088"/>
            <a:ext cx="8229600" cy="1143000"/>
          </a:xfrm>
        </p:spPr>
        <p:txBody>
          <a:bodyPr>
            <a:normAutofit/>
          </a:bodyPr>
          <a:lstStyle/>
          <a:p>
            <a:r>
              <a:rPr lang="en-US" dirty="0" smtClean="0">
                <a:solidFill>
                  <a:schemeClr val="tx2">
                    <a:satMod val="200000"/>
                  </a:schemeClr>
                </a:solidFill>
              </a:rPr>
              <a:t>Infection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82930" indent="-514350" algn="just" eaLnBrk="1" fontAlgn="auto" hangingPunct="1">
              <a:spcAft>
                <a:spcPts val="0"/>
              </a:spcAft>
              <a:buFont typeface="+mj-lt"/>
              <a:buAutoNum type="arabicPeriod"/>
              <a:defRPr/>
            </a:pPr>
            <a:r>
              <a:rPr lang="en-US" dirty="0" smtClean="0"/>
              <a:t>The shroud- 5 pieces for the woman and 3 for the man</a:t>
            </a:r>
          </a:p>
          <a:p>
            <a:pPr marL="582930" indent="-514350" algn="just" eaLnBrk="1" fontAlgn="auto" hangingPunct="1">
              <a:spcAft>
                <a:spcPts val="0"/>
              </a:spcAft>
              <a:buFont typeface="+mj-lt"/>
              <a:buAutoNum type="arabicPeriod"/>
              <a:defRPr/>
            </a:pPr>
            <a:r>
              <a:rPr lang="en-US" dirty="0" smtClean="0"/>
              <a:t>3 thin strips for tying the shroud</a:t>
            </a:r>
          </a:p>
          <a:p>
            <a:pPr marL="582930" indent="-514350" algn="just" eaLnBrk="1" fontAlgn="auto" hangingPunct="1">
              <a:spcAft>
                <a:spcPts val="0"/>
              </a:spcAft>
              <a:buFont typeface="+mj-lt"/>
              <a:buAutoNum type="arabicPeriod"/>
              <a:defRPr/>
            </a:pPr>
            <a:r>
              <a:rPr lang="en-US" dirty="0" smtClean="0"/>
              <a:t>2 pieces of thick dark material for cloaking the body when washing</a:t>
            </a:r>
          </a:p>
          <a:p>
            <a:pPr marL="582930" indent="-514350" algn="just" eaLnBrk="1" fontAlgn="auto" hangingPunct="1">
              <a:spcAft>
                <a:spcPts val="0"/>
              </a:spcAft>
              <a:buFont typeface="+mj-lt"/>
              <a:buAutoNum type="arabicPeriod"/>
              <a:defRPr/>
            </a:pPr>
            <a:r>
              <a:rPr lang="en-US" dirty="0" smtClean="0"/>
              <a:t>2 large towels for drying the body</a:t>
            </a:r>
          </a:p>
          <a:p>
            <a:pPr marL="582930" indent="-514350" algn="just" eaLnBrk="1" fontAlgn="auto" hangingPunct="1">
              <a:spcAft>
                <a:spcPts val="0"/>
              </a:spcAft>
              <a:buFont typeface="+mj-lt"/>
              <a:buAutoNum type="arabicPeriod"/>
              <a:defRPr/>
            </a:pPr>
            <a:r>
              <a:rPr lang="en-US" dirty="0" smtClean="0"/>
              <a:t>2 pairs of strong rubber gloves</a:t>
            </a:r>
          </a:p>
          <a:p>
            <a:pPr marL="582930" indent="-514350" algn="just" eaLnBrk="1" fontAlgn="auto" hangingPunct="1">
              <a:spcAft>
                <a:spcPts val="0"/>
              </a:spcAft>
              <a:buFont typeface="+mj-lt"/>
              <a:buAutoNum type="arabicPeriod"/>
              <a:defRPr/>
            </a:pPr>
            <a:r>
              <a:rPr lang="en-US" dirty="0" smtClean="0"/>
              <a:t>A box of disposable surgical gloves</a:t>
            </a:r>
          </a:p>
          <a:p>
            <a:pPr marL="582930" indent="-514350" algn="just" eaLnBrk="1" fontAlgn="auto" hangingPunct="1">
              <a:spcAft>
                <a:spcPts val="0"/>
              </a:spcAft>
              <a:buFont typeface="+mj-lt"/>
              <a:buAutoNum type="arabicPeriod"/>
              <a:defRPr/>
            </a:pPr>
            <a:r>
              <a:rPr lang="en-US" dirty="0" smtClean="0"/>
              <a:t>Cotton wool, soap and shampoo</a:t>
            </a:r>
          </a:p>
          <a:p>
            <a:pPr marL="582930" indent="-514350" algn="just" eaLnBrk="1" fontAlgn="auto" hangingPunct="1">
              <a:spcAft>
                <a:spcPts val="0"/>
              </a:spcAft>
              <a:buFont typeface="+mj-lt"/>
              <a:buAutoNum type="arabicPeriod"/>
              <a:defRPr/>
            </a:pPr>
            <a:r>
              <a:rPr lang="en-US" dirty="0" smtClean="0"/>
              <a:t>2 pairs of scissors and surgical tape</a:t>
            </a:r>
          </a:p>
          <a:p>
            <a:pPr marL="582930" indent="-514350" algn="just" eaLnBrk="1" fontAlgn="auto" hangingPunct="1">
              <a:spcAft>
                <a:spcPts val="0"/>
              </a:spcAft>
              <a:buFont typeface="+mj-lt"/>
              <a:buAutoNum type="arabicPeriod"/>
              <a:defRPr/>
            </a:pPr>
            <a:r>
              <a:rPr lang="en-US" dirty="0" smtClean="0"/>
              <a:t>Camphor and a non alcoholic type of perfume </a:t>
            </a:r>
          </a:p>
          <a:p>
            <a:pPr marL="582930" indent="-514350" algn="just" eaLnBrk="1" fontAlgn="auto" hangingPunct="1">
              <a:spcAft>
                <a:spcPts val="0"/>
              </a:spcAft>
              <a:buFont typeface="+mj-lt"/>
              <a:buAutoNum type="arabicPeriod"/>
              <a:defRPr/>
            </a:pPr>
            <a:r>
              <a:rPr lang="en-US" dirty="0" smtClean="0"/>
              <a:t>Bin bags for disposing of rubbish</a:t>
            </a:r>
          </a:p>
          <a:p>
            <a:pPr marL="582930" indent="-514350" algn="just" eaLnBrk="1" fontAlgn="auto" hangingPunct="1">
              <a:spcAft>
                <a:spcPts val="0"/>
              </a:spcAft>
              <a:buFont typeface="+mj-lt"/>
              <a:buAutoNum type="arabicPeriod"/>
              <a:defRPr/>
            </a:pPr>
            <a:r>
              <a:rPr lang="en-US" dirty="0" smtClean="0"/>
              <a:t>Jug and large bucket</a:t>
            </a:r>
          </a:p>
          <a:p>
            <a:pPr marL="411480" eaLnBrk="1" fontAlgn="auto" hangingPunct="1">
              <a:spcAft>
                <a:spcPts val="0"/>
              </a:spcAft>
              <a:buFont typeface="Wingdings"/>
              <a:buNone/>
              <a:defRPr/>
            </a:pPr>
            <a:endParaRPr lang="en-US" dirty="0"/>
          </a:p>
        </p:txBody>
      </p:sp>
      <p:sp>
        <p:nvSpPr>
          <p:cNvPr id="4" name="Title 3"/>
          <p:cNvSpPr>
            <a:spLocks noGrp="1"/>
          </p:cNvSpPr>
          <p:nvPr>
            <p:ph type="title"/>
          </p:nvPr>
        </p:nvSpPr>
        <p:spPr/>
        <p:txBody>
          <a:bodyPr>
            <a:normAutofit/>
          </a:bodyPr>
          <a:lstStyle/>
          <a:p>
            <a:r>
              <a:rPr lang="en-US" dirty="0" err="1" smtClean="0">
                <a:solidFill>
                  <a:schemeClr val="tx2">
                    <a:satMod val="200000"/>
                  </a:schemeClr>
                </a:solidFill>
              </a:rPr>
              <a:t>Ghusl</a:t>
            </a:r>
            <a:r>
              <a:rPr lang="en-US" dirty="0" smtClean="0">
                <a:solidFill>
                  <a:schemeClr val="tx2">
                    <a:satMod val="200000"/>
                  </a:schemeClr>
                </a:solidFill>
              </a:rPr>
              <a:t> (bathing): Checklist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Autofit/>
          </a:bodyPr>
          <a:lstStyle/>
          <a:p>
            <a:pPr eaLnBrk="1" fontAlgn="auto" hangingPunct="1">
              <a:spcAft>
                <a:spcPts val="0"/>
              </a:spcAft>
              <a:defRPr/>
            </a:pPr>
            <a:r>
              <a:rPr lang="en-US" sz="4900" dirty="0" smtClean="0">
                <a:solidFill>
                  <a:schemeClr val="tx2">
                    <a:satMod val="200000"/>
                  </a:schemeClr>
                </a:solidFill>
              </a:rPr>
              <a:t>In preparation of </a:t>
            </a:r>
            <a:r>
              <a:rPr lang="en-US" sz="4900" dirty="0" err="1" smtClean="0">
                <a:solidFill>
                  <a:schemeClr val="tx2">
                    <a:satMod val="200000"/>
                  </a:schemeClr>
                </a:solidFill>
              </a:rPr>
              <a:t>Ghusl</a:t>
            </a:r>
            <a:r>
              <a:rPr lang="en-US" sz="4900" dirty="0" smtClean="0">
                <a:solidFill>
                  <a:schemeClr val="tx2">
                    <a:satMod val="200000"/>
                  </a:schemeClr>
                </a:solidFill>
              </a:rPr>
              <a:t> (bathing):</a:t>
            </a:r>
            <a:endParaRPr lang="en-US" sz="4900" dirty="0">
              <a:solidFill>
                <a:schemeClr val="tx2">
                  <a:satMod val="200000"/>
                </a:schemeClr>
              </a:solidFill>
            </a:endParaRPr>
          </a:p>
        </p:txBody>
      </p:sp>
      <p:sp>
        <p:nvSpPr>
          <p:cNvPr id="3" name="Content Placeholder 2"/>
          <p:cNvSpPr>
            <a:spLocks noGrp="1"/>
          </p:cNvSpPr>
          <p:nvPr>
            <p:ph idx="1"/>
          </p:nvPr>
        </p:nvSpPr>
        <p:spPr/>
        <p:txBody>
          <a:bodyPr>
            <a:noAutofit/>
          </a:bodyPr>
          <a:lstStyle/>
          <a:p>
            <a:pPr marL="411480" algn="just" eaLnBrk="1" fontAlgn="auto" hangingPunct="1">
              <a:spcAft>
                <a:spcPts val="0"/>
              </a:spcAft>
              <a:buFont typeface="Wingdings"/>
              <a:buNone/>
              <a:defRPr/>
            </a:pPr>
            <a:r>
              <a:rPr lang="en-US" sz="2700" dirty="0" smtClean="0"/>
              <a:t>All those that will perform the ghusl should:</a:t>
            </a:r>
          </a:p>
          <a:p>
            <a:pPr marL="411480" algn="just" eaLnBrk="1" fontAlgn="auto" hangingPunct="1">
              <a:spcAft>
                <a:spcPts val="0"/>
              </a:spcAft>
              <a:buFont typeface="Wingdings"/>
              <a:buChar char=""/>
              <a:defRPr/>
            </a:pPr>
            <a:r>
              <a:rPr lang="en-US" sz="2700" dirty="0" smtClean="0"/>
              <a:t>Make their intention  and mention the name of the deceased</a:t>
            </a:r>
          </a:p>
          <a:p>
            <a:pPr marL="411480" algn="just" eaLnBrk="1" fontAlgn="auto" hangingPunct="1">
              <a:spcAft>
                <a:spcPts val="0"/>
              </a:spcAft>
              <a:buFont typeface="Wingdings"/>
              <a:buChar char=""/>
              <a:defRPr/>
            </a:pPr>
            <a:r>
              <a:rPr lang="en-US" sz="2700" dirty="0" smtClean="0"/>
              <a:t>Make a sincere resolve to keep hidden anything unpleasant seen during the washing.</a:t>
            </a:r>
          </a:p>
          <a:p>
            <a:pPr marL="411480" algn="just" eaLnBrk="1" fontAlgn="auto" hangingPunct="1">
              <a:spcAft>
                <a:spcPts val="0"/>
              </a:spcAft>
              <a:buFont typeface="Wingdings"/>
              <a:buChar char=""/>
              <a:defRPr/>
            </a:pPr>
            <a:r>
              <a:rPr lang="en-US" sz="2700" dirty="0" smtClean="0"/>
              <a:t>Should handle the body gently</a:t>
            </a:r>
          </a:p>
          <a:p>
            <a:pPr marL="411480" algn="just" eaLnBrk="1" fontAlgn="auto" hangingPunct="1">
              <a:spcAft>
                <a:spcPts val="0"/>
              </a:spcAft>
              <a:buFont typeface="Wingdings"/>
              <a:buChar char=""/>
              <a:defRPr/>
            </a:pPr>
            <a:r>
              <a:rPr lang="en-US" sz="2700" dirty="0" smtClean="0"/>
              <a:t>Not be in state of major impurity</a:t>
            </a:r>
          </a:p>
          <a:p>
            <a:pPr marL="411480" algn="just" eaLnBrk="1" fontAlgn="auto" hangingPunct="1">
              <a:spcAft>
                <a:spcPts val="0"/>
              </a:spcAft>
              <a:buFont typeface="Wingdings"/>
              <a:buChar char=""/>
              <a:defRPr/>
            </a:pPr>
            <a:r>
              <a:rPr lang="en-US" sz="2700" dirty="0" smtClean="0"/>
              <a:t>Be in a state of wudhu</a:t>
            </a:r>
          </a:p>
          <a:p>
            <a:pPr marL="411480" algn="just" eaLnBrk="1" fontAlgn="auto" hangingPunct="1">
              <a:spcAft>
                <a:spcPts val="0"/>
              </a:spcAft>
              <a:buFont typeface="Wingdings"/>
              <a:buChar char=""/>
              <a:defRPr/>
            </a:pPr>
            <a:r>
              <a:rPr lang="en-US" sz="2700" dirty="0" smtClean="0"/>
              <a:t>Perfume the 2 tables with Frankincense or incense, 3, 5 or 7 times</a:t>
            </a:r>
            <a:endParaRPr lang="en-US" sz="27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0622" r="30622"/>
          <a:stretch>
            <a:fillRect/>
          </a:stretch>
        </p:blipFill>
        <p:spPr bwMode="auto">
          <a:xfrm>
            <a:off x="2915816" y="476672"/>
            <a:ext cx="3528392" cy="512101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19600"/>
          </a:xfrm>
        </p:spPr>
        <p:txBody>
          <a:bodyPr>
            <a:normAutofit lnSpcReduction="10000"/>
          </a:bodyPr>
          <a:lstStyle/>
          <a:p>
            <a:pPr marL="411480" algn="just">
              <a:spcAft>
                <a:spcPts val="1200"/>
              </a:spcAft>
              <a:buFont typeface="Wingdings"/>
              <a:buChar char=""/>
              <a:defRPr/>
            </a:pPr>
            <a:r>
              <a:rPr lang="en-US" sz="2800" dirty="0" smtClean="0"/>
              <a:t>Be wearing rubber/disposable gloves</a:t>
            </a:r>
          </a:p>
          <a:p>
            <a:pPr marL="411480" algn="just">
              <a:spcAft>
                <a:spcPts val="1200"/>
              </a:spcAft>
              <a:buFont typeface="Wingdings"/>
              <a:buChar char=""/>
              <a:defRPr/>
            </a:pPr>
            <a:r>
              <a:rPr lang="en-US" sz="2800" dirty="0" smtClean="0"/>
              <a:t>Help place the body on the table for washing</a:t>
            </a:r>
          </a:p>
          <a:p>
            <a:pPr marL="411480" algn="just" eaLnBrk="1" fontAlgn="auto" hangingPunct="1">
              <a:spcAft>
                <a:spcPts val="1200"/>
              </a:spcAft>
              <a:buFont typeface="Wingdings"/>
              <a:buChar char=""/>
              <a:defRPr/>
            </a:pPr>
            <a:r>
              <a:rPr lang="en-US" sz="2800" dirty="0" smtClean="0"/>
              <a:t>Help position the body if possible towards the Qibla or either of the following two positions:</a:t>
            </a:r>
          </a:p>
          <a:p>
            <a:pPr marL="1005840" lvl="1" indent="-514350" algn="just">
              <a:spcAft>
                <a:spcPts val="600"/>
              </a:spcAft>
              <a:buClrTx/>
              <a:buFont typeface="+mj-lt"/>
              <a:buAutoNum type="arabicPeriod"/>
              <a:defRPr/>
            </a:pPr>
            <a:r>
              <a:rPr lang="en-US" sz="2395" dirty="0" smtClean="0"/>
              <a:t>Having the legs facing Qibla</a:t>
            </a:r>
          </a:p>
          <a:p>
            <a:pPr marL="1005840" lvl="1" indent="-514350" algn="just">
              <a:spcAft>
                <a:spcPts val="1200"/>
              </a:spcAft>
              <a:buClrTx/>
              <a:buFont typeface="+mj-lt"/>
              <a:buAutoNum type="arabicPeriod"/>
              <a:defRPr/>
            </a:pPr>
            <a:r>
              <a:rPr lang="en-US" sz="2395" dirty="0" smtClean="0"/>
              <a:t>Having the right shoulder and side towards Qibla</a:t>
            </a:r>
          </a:p>
          <a:p>
            <a:pPr marL="411480" algn="just">
              <a:buFont typeface="Wingdings"/>
              <a:buChar char=""/>
              <a:defRPr/>
            </a:pPr>
            <a:r>
              <a:rPr lang="en-US" sz="2800" dirty="0" smtClean="0"/>
              <a:t>Make sure all equipment is ready and water is warm</a:t>
            </a:r>
          </a:p>
          <a:p>
            <a:pPr marL="411480" algn="just" eaLnBrk="1" fontAlgn="auto" hangingPunct="1">
              <a:spcAft>
                <a:spcPts val="0"/>
              </a:spcAft>
              <a:buFont typeface="Wingdings"/>
              <a:buChar char=""/>
              <a:defRPr/>
            </a:pPr>
            <a:endParaRPr lang="en-US" sz="2800" dirty="0" smtClean="0"/>
          </a:p>
          <a:p>
            <a:pPr marL="411480" algn="ctr" eaLnBrk="1" fontAlgn="auto" hangingPunct="1">
              <a:spcAft>
                <a:spcPts val="0"/>
              </a:spcAft>
              <a:buFont typeface="Wingdings"/>
              <a:buNone/>
              <a:defRPr/>
            </a:pPr>
            <a:endParaRPr lang="en-US" i="1" dirty="0" smtClean="0"/>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None/>
              <a:defRPr/>
            </a:pPr>
            <a:endParaRPr lang="en-US" dirty="0" smtClean="0"/>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None/>
              <a:defRPr/>
            </a:pPr>
            <a:endParaRPr lang="en-US" dirty="0"/>
          </a:p>
        </p:txBody>
      </p:sp>
      <p:sp>
        <p:nvSpPr>
          <p:cNvPr id="4" name="Title 3"/>
          <p:cNvSpPr>
            <a:spLocks noGrp="1"/>
          </p:cNvSpPr>
          <p:nvPr>
            <p:ph type="title"/>
          </p:nvPr>
        </p:nvSpPr>
        <p:spPr>
          <a:xfrm>
            <a:off x="457200" y="704088"/>
            <a:ext cx="8534400" cy="1143000"/>
          </a:xfrm>
        </p:spPr>
        <p:txBody>
          <a:bodyPr>
            <a:normAutofit fontScale="90000"/>
          </a:bodyPr>
          <a:lstStyle/>
          <a:p>
            <a:r>
              <a:rPr lang="en-US" sz="5400" dirty="0" smtClean="0">
                <a:solidFill>
                  <a:schemeClr val="tx2">
                    <a:satMod val="200000"/>
                  </a:schemeClr>
                </a:solidFill>
              </a:rPr>
              <a:t>In preparation of </a:t>
            </a:r>
            <a:r>
              <a:rPr lang="en-US" sz="5400" dirty="0" err="1" smtClean="0">
                <a:solidFill>
                  <a:schemeClr val="tx2">
                    <a:satMod val="200000"/>
                  </a:schemeClr>
                </a:solidFill>
              </a:rPr>
              <a:t>Ghusl</a:t>
            </a:r>
            <a:r>
              <a:rPr lang="en-US" sz="5400" dirty="0" smtClean="0">
                <a:solidFill>
                  <a:schemeClr val="tx2">
                    <a:satMod val="200000"/>
                  </a:schemeClr>
                </a:solidFill>
              </a:rPr>
              <a:t> (bathing):</a:t>
            </a:r>
            <a:endParaRPr lang="en-US" dirty="0"/>
          </a:p>
        </p:txBody>
      </p:sp>
      <p:grpSp>
        <p:nvGrpSpPr>
          <p:cNvPr id="7" name="Group 6"/>
          <p:cNvGrpSpPr/>
          <p:nvPr/>
        </p:nvGrpSpPr>
        <p:grpSpPr>
          <a:xfrm>
            <a:off x="0" y="0"/>
            <a:ext cx="9144000" cy="6858000"/>
            <a:chOff x="0" y="914400"/>
            <a:chExt cx="9144000" cy="6858000"/>
          </a:xfrm>
        </p:grpSpPr>
        <p:sp>
          <p:nvSpPr>
            <p:cNvPr id="6" name="TextBox 5"/>
            <p:cNvSpPr txBox="1"/>
            <p:nvPr/>
          </p:nvSpPr>
          <p:spPr>
            <a:xfrm>
              <a:off x="0" y="914400"/>
              <a:ext cx="9144000" cy="6858000"/>
            </a:xfrm>
            <a:prstGeom prst="rect">
              <a:avLst/>
            </a:prstGeom>
            <a:solidFill>
              <a:schemeClr val="bg1"/>
            </a:solidFill>
          </p:spPr>
          <p:txBody>
            <a:bodyPr wrap="square" rtlCol="0">
              <a:spAutoFit/>
            </a:bodyPr>
            <a:lstStyle/>
            <a:p>
              <a:endParaRPr lang="en-US" dirty="0"/>
            </a:p>
          </p:txBody>
        </p:sp>
        <p:pic>
          <p:nvPicPr>
            <p:cNvPr id="5" name="Picture 4" descr="Ghusl-Khana001.jpg"/>
            <p:cNvPicPr>
              <a:picLocks noChangeAspect="1"/>
            </p:cNvPicPr>
            <p:nvPr/>
          </p:nvPicPr>
          <p:blipFill>
            <a:blip r:embed="rId2" cstate="print"/>
            <a:stretch>
              <a:fillRect/>
            </a:stretch>
          </p:blipFill>
          <p:spPr>
            <a:xfrm>
              <a:off x="2286000" y="914400"/>
              <a:ext cx="4574232" cy="6858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11480" algn="just" eaLnBrk="1" fontAlgn="auto" hangingPunct="1">
              <a:spcAft>
                <a:spcPts val="0"/>
              </a:spcAft>
              <a:buFont typeface="Wingdings"/>
              <a:buChar char=""/>
              <a:defRPr/>
            </a:pPr>
            <a:r>
              <a:rPr lang="en-US" dirty="0" smtClean="0"/>
              <a:t>The following </a:t>
            </a:r>
            <a:r>
              <a:rPr lang="en-US" dirty="0" err="1" smtClean="0"/>
              <a:t>duaa</a:t>
            </a:r>
            <a:r>
              <a:rPr lang="en-US" dirty="0" smtClean="0"/>
              <a:t>’ should be recited whilst the body is being washed:</a:t>
            </a:r>
          </a:p>
          <a:p>
            <a:pPr marL="411480" algn="just" eaLnBrk="1" fontAlgn="auto" hangingPunct="1">
              <a:spcAft>
                <a:spcPts val="0"/>
              </a:spcAft>
              <a:buFont typeface="Wingdings"/>
              <a:buChar char=""/>
              <a:defRPr/>
            </a:pPr>
            <a:endParaRPr lang="en-US" dirty="0" smtClean="0"/>
          </a:p>
          <a:p>
            <a:pPr marL="411480" algn="ctr" eaLnBrk="1" fontAlgn="auto" hangingPunct="1">
              <a:spcAft>
                <a:spcPts val="0"/>
              </a:spcAft>
              <a:buNone/>
              <a:defRPr/>
            </a:pPr>
            <a:endParaRPr lang="en-US" sz="1600" dirty="0" smtClean="0"/>
          </a:p>
          <a:p>
            <a:pPr marL="411480" algn="ctr" eaLnBrk="1" fontAlgn="auto" hangingPunct="1">
              <a:spcAft>
                <a:spcPts val="0"/>
              </a:spcAft>
              <a:buNone/>
              <a:defRPr/>
            </a:pPr>
            <a:r>
              <a:rPr lang="en-US" sz="1600" i="1" dirty="0" err="1" smtClean="0"/>
              <a:t>Allaahummagh</a:t>
            </a:r>
            <a:r>
              <a:rPr lang="en-US" sz="1600" i="1" dirty="0" smtClean="0"/>
              <a:t> </a:t>
            </a:r>
            <a:r>
              <a:rPr lang="en-US" sz="1600" i="1" dirty="0" err="1" smtClean="0"/>
              <a:t>firlahu</a:t>
            </a:r>
            <a:endParaRPr lang="en-US" sz="1600" i="1" dirty="0" smtClean="0"/>
          </a:p>
          <a:p>
            <a:pPr marL="411480" algn="ctr" eaLnBrk="1" fontAlgn="auto" hangingPunct="1">
              <a:spcAft>
                <a:spcPts val="0"/>
              </a:spcAft>
              <a:buNone/>
              <a:defRPr/>
            </a:pPr>
            <a:endParaRPr lang="en-US" sz="600" i="1" dirty="0" smtClean="0"/>
          </a:p>
          <a:p>
            <a:pPr marL="411480" algn="ctr" eaLnBrk="1" fontAlgn="auto" hangingPunct="1">
              <a:spcAft>
                <a:spcPts val="0"/>
              </a:spcAft>
              <a:buNone/>
              <a:defRPr/>
            </a:pPr>
            <a:r>
              <a:rPr lang="en-US" sz="2000" i="1" dirty="0" smtClean="0"/>
              <a:t>“O Allah forgive him”</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None/>
              <a:defRPr/>
            </a:pPr>
            <a:endParaRPr lang="en-US" dirty="0" smtClean="0"/>
          </a:p>
          <a:p>
            <a:pPr marL="411480" eaLnBrk="1" fontAlgn="auto" hangingPunct="1">
              <a:spcAft>
                <a:spcPts val="0"/>
              </a:spcAft>
              <a:buFont typeface="Wingdings"/>
              <a:buChar char=""/>
              <a:defRPr/>
            </a:pPr>
            <a:endParaRPr lang="en-US" dirty="0"/>
          </a:p>
        </p:txBody>
      </p:sp>
      <p:sp>
        <p:nvSpPr>
          <p:cNvPr id="4" name="Title 3"/>
          <p:cNvSpPr>
            <a:spLocks noGrp="1"/>
          </p:cNvSpPr>
          <p:nvPr>
            <p:ph type="title"/>
          </p:nvPr>
        </p:nvSpPr>
        <p:spPr/>
        <p:txBody>
          <a:bodyPr/>
          <a:lstStyle/>
          <a:p>
            <a:r>
              <a:rPr lang="en-GB" dirty="0" smtClean="0">
                <a:solidFill>
                  <a:schemeClr val="tx2">
                    <a:satMod val="200000"/>
                  </a:schemeClr>
                </a:solidFill>
              </a:rPr>
              <a:t>Washing the Body...</a:t>
            </a:r>
            <a:endParaRPr lang="en-US" dirty="0"/>
          </a:p>
        </p:txBody>
      </p:sp>
      <p:pic>
        <p:nvPicPr>
          <p:cNvPr id="5" name="Picture 4"/>
          <p:cNvPicPr>
            <a:picLocks noChangeAspect="1"/>
          </p:cNvPicPr>
          <p:nvPr/>
        </p:nvPicPr>
        <p:blipFill>
          <a:blip r:embed="rId2" cstate="print"/>
          <a:stretch>
            <a:fillRect/>
          </a:stretch>
        </p:blipFill>
        <p:spPr>
          <a:xfrm>
            <a:off x="3733800" y="2895600"/>
            <a:ext cx="1715526" cy="6222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11480" algn="just" eaLnBrk="1" fontAlgn="auto" hangingPunct="1">
              <a:spcAft>
                <a:spcPts val="0"/>
              </a:spcAft>
              <a:buFont typeface="Wingdings"/>
              <a:buChar char=""/>
              <a:defRPr/>
            </a:pPr>
            <a:r>
              <a:rPr lang="en-US" sz="2800" dirty="0" smtClean="0"/>
              <a:t>Cover  body with dark material from the navel to the knees</a:t>
            </a:r>
          </a:p>
          <a:p>
            <a:pPr marL="411480" algn="just">
              <a:buFont typeface="Wingdings"/>
              <a:buChar char=""/>
              <a:defRPr/>
            </a:pPr>
            <a:r>
              <a:rPr lang="en-US" sz="2800" dirty="0" smtClean="0"/>
              <a:t>Cut away any clothes and discard. </a:t>
            </a:r>
          </a:p>
          <a:p>
            <a:pPr marL="411480" algn="just" eaLnBrk="1" fontAlgn="auto" hangingPunct="1">
              <a:spcAft>
                <a:spcPts val="0"/>
              </a:spcAft>
              <a:buFont typeface="Wingdings"/>
              <a:buChar char=""/>
              <a:defRPr/>
            </a:pPr>
            <a:r>
              <a:rPr lang="en-US" sz="2800" dirty="0" smtClean="0"/>
              <a:t>Remove any dentures, tubes or drips (if removing  causes bleeding cover with cotton wool and tape)</a:t>
            </a:r>
          </a:p>
          <a:p>
            <a:pPr marL="411480" algn="just" eaLnBrk="1" fontAlgn="auto" hangingPunct="1">
              <a:spcAft>
                <a:spcPts val="0"/>
              </a:spcAft>
              <a:buFont typeface="Wingdings"/>
              <a:buChar char=""/>
              <a:defRPr/>
            </a:pPr>
            <a:r>
              <a:rPr lang="en-US" sz="2800" dirty="0" smtClean="0"/>
              <a:t>Then raise the head and shoulders while the stomach is pressed to expel any waste</a:t>
            </a:r>
          </a:p>
          <a:p>
            <a:pPr marL="411480" algn="just" eaLnBrk="1" fontAlgn="auto" hangingPunct="1">
              <a:spcAft>
                <a:spcPts val="0"/>
              </a:spcAft>
              <a:buFont typeface="Wingdings"/>
              <a:buChar char=""/>
              <a:defRPr/>
            </a:pPr>
            <a:r>
              <a:rPr lang="en-US" sz="2800" dirty="0" smtClean="0"/>
              <a:t>Now tilt the body to its left side, wipe with cotton wool and wash</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None/>
              <a:defRPr/>
            </a:pPr>
            <a:endParaRPr lang="en-US" dirty="0" smtClean="0"/>
          </a:p>
          <a:p>
            <a:pPr marL="411480" eaLnBrk="1" fontAlgn="auto" hangingPunct="1">
              <a:spcAft>
                <a:spcPts val="0"/>
              </a:spcAft>
              <a:buFont typeface="Wingdings"/>
              <a:buChar char=""/>
              <a:defRPr/>
            </a:pPr>
            <a:endParaRPr lang="en-US" dirty="0"/>
          </a:p>
        </p:txBody>
      </p:sp>
      <p:sp>
        <p:nvSpPr>
          <p:cNvPr id="4" name="Title 3"/>
          <p:cNvSpPr>
            <a:spLocks noGrp="1"/>
          </p:cNvSpPr>
          <p:nvPr>
            <p:ph type="title"/>
          </p:nvPr>
        </p:nvSpPr>
        <p:spPr/>
        <p:txBody>
          <a:bodyPr/>
          <a:lstStyle/>
          <a:p>
            <a:r>
              <a:rPr lang="en-GB" dirty="0" smtClean="0">
                <a:solidFill>
                  <a:schemeClr val="tx2">
                    <a:satMod val="200000"/>
                  </a:schemeClr>
                </a:solidFill>
              </a:rPr>
              <a:t>Washing the Body...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Washing the Body...</a:t>
            </a:r>
            <a:endParaRPr lang="en-US" dirty="0">
              <a:solidFill>
                <a:schemeClr val="tx2">
                  <a:satMod val="200000"/>
                </a:schemeClr>
              </a:solidFill>
            </a:endParaRPr>
          </a:p>
        </p:txBody>
      </p:sp>
      <p:sp>
        <p:nvSpPr>
          <p:cNvPr id="3" name="Content Placeholder 2"/>
          <p:cNvSpPr>
            <a:spLocks noGrp="1"/>
          </p:cNvSpPr>
          <p:nvPr>
            <p:ph idx="1"/>
          </p:nvPr>
        </p:nvSpPr>
        <p:spPr/>
        <p:txBody>
          <a:bodyPr>
            <a:normAutofit lnSpcReduction="10000"/>
          </a:bodyPr>
          <a:lstStyle/>
          <a:p>
            <a:pPr marL="411480" algn="just" eaLnBrk="1" fontAlgn="auto" hangingPunct="1">
              <a:spcAft>
                <a:spcPts val="0"/>
              </a:spcAft>
              <a:buFont typeface="Wingdings"/>
              <a:buChar char=""/>
              <a:defRPr/>
            </a:pPr>
            <a:r>
              <a:rPr lang="en-US" sz="2800" dirty="0" smtClean="0"/>
              <a:t>Then wudhu should be made:</a:t>
            </a:r>
          </a:p>
          <a:p>
            <a:pPr marL="740664" lvl="1" algn="just" eaLnBrk="1" fontAlgn="auto" hangingPunct="1">
              <a:spcAft>
                <a:spcPts val="0"/>
              </a:spcAft>
              <a:buClrTx/>
              <a:buFont typeface="Arial"/>
              <a:buChar char="•"/>
              <a:defRPr/>
            </a:pPr>
            <a:r>
              <a:rPr lang="en-US" dirty="0" smtClean="0"/>
              <a:t>Wash the hands three times</a:t>
            </a:r>
          </a:p>
          <a:p>
            <a:pPr marL="740664" lvl="1" algn="just" eaLnBrk="1" fontAlgn="auto" hangingPunct="1">
              <a:spcAft>
                <a:spcPts val="0"/>
              </a:spcAft>
              <a:buClrTx/>
              <a:buFont typeface="Arial"/>
              <a:buChar char="•"/>
              <a:defRPr/>
            </a:pPr>
            <a:r>
              <a:rPr lang="en-US" dirty="0" smtClean="0"/>
              <a:t>Wash the face three times</a:t>
            </a:r>
          </a:p>
          <a:p>
            <a:pPr marL="740664" lvl="1" algn="just" eaLnBrk="1" fontAlgn="auto" hangingPunct="1">
              <a:spcAft>
                <a:spcPts val="0"/>
              </a:spcAft>
              <a:buClrTx/>
              <a:buFont typeface="Arial"/>
              <a:buChar char="•"/>
              <a:defRPr/>
            </a:pPr>
            <a:r>
              <a:rPr lang="en-US" dirty="0" smtClean="0"/>
              <a:t>Wash the arms to the elbows three times starting with the right arm</a:t>
            </a:r>
          </a:p>
          <a:p>
            <a:pPr marL="740664" lvl="1" algn="just" eaLnBrk="1" fontAlgn="auto" hangingPunct="1">
              <a:spcAft>
                <a:spcPts val="0"/>
              </a:spcAft>
              <a:buClrTx/>
              <a:buFont typeface="Arial"/>
              <a:buChar char="•"/>
              <a:defRPr/>
            </a:pPr>
            <a:r>
              <a:rPr lang="en-US" dirty="0" smtClean="0"/>
              <a:t>Masah of the head </a:t>
            </a:r>
          </a:p>
          <a:p>
            <a:pPr marL="740664" lvl="1" algn="just" eaLnBrk="1" fontAlgn="auto" hangingPunct="1">
              <a:spcAft>
                <a:spcPts val="0"/>
              </a:spcAft>
              <a:buClrTx/>
              <a:buFont typeface="Arial"/>
              <a:buChar char="•"/>
              <a:defRPr/>
            </a:pPr>
            <a:r>
              <a:rPr lang="en-US" dirty="0" smtClean="0"/>
              <a:t>Wash the feet up to the ankles three times starting with the right foot.</a:t>
            </a:r>
          </a:p>
          <a:p>
            <a:pPr marL="740664" lvl="1" algn="just">
              <a:buClrTx/>
              <a:buFont typeface="Arial"/>
              <a:buChar char="•"/>
              <a:defRPr/>
            </a:pPr>
            <a:r>
              <a:rPr lang="en-GB" dirty="0" smtClean="0"/>
              <a:t>In the case of major impurity wipe the nose and mouth 3 times with wet cotton wool (then </a:t>
            </a:r>
            <a:r>
              <a:rPr lang="en-US" dirty="0" smtClean="0"/>
              <a:t>place thick pads over the openings to prevent water from entering)</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Washing the Body...</a:t>
            </a:r>
            <a:endParaRPr lang="en-US" dirty="0">
              <a:solidFill>
                <a:schemeClr val="tx2">
                  <a:satMod val="200000"/>
                </a:schemeClr>
              </a:solidFill>
            </a:endParaRPr>
          </a:p>
        </p:txBody>
      </p:sp>
      <p:sp>
        <p:nvSpPr>
          <p:cNvPr id="3" name="Content Placeholder 2"/>
          <p:cNvSpPr>
            <a:spLocks noGrp="1"/>
          </p:cNvSpPr>
          <p:nvPr>
            <p:ph idx="1"/>
          </p:nvPr>
        </p:nvSpPr>
        <p:spPr/>
        <p:txBody>
          <a:bodyPr>
            <a:normAutofit/>
          </a:bodyPr>
          <a:lstStyle/>
          <a:p>
            <a:pPr marL="411163" indent="-273050" algn="just" eaLnBrk="1" fontAlgn="auto" hangingPunct="1">
              <a:spcAft>
                <a:spcPts val="0"/>
              </a:spcAft>
              <a:buFont typeface="Wingdings" charset="2"/>
              <a:buChar char="§"/>
              <a:defRPr/>
            </a:pPr>
            <a:r>
              <a:rPr lang="en-US" dirty="0" smtClean="0"/>
              <a:t>Wash the hair. It is advisable to wash the neck at this time to avoid moving the body too much</a:t>
            </a:r>
          </a:p>
          <a:p>
            <a:pPr marL="411163" indent="-273050" algn="just" eaLnBrk="1" fontAlgn="auto" hangingPunct="1">
              <a:spcAft>
                <a:spcPts val="0"/>
              </a:spcAft>
              <a:buFont typeface="Wingdings" charset="2"/>
              <a:buChar char="§"/>
              <a:defRPr/>
            </a:pPr>
            <a:r>
              <a:rPr lang="en-US" dirty="0" smtClean="0"/>
              <a:t>Soap the front of the body and wash it</a:t>
            </a:r>
          </a:p>
          <a:p>
            <a:pPr marL="411163" indent="-273050" algn="just" eaLnBrk="1" fontAlgn="auto" hangingPunct="1">
              <a:spcAft>
                <a:spcPts val="0"/>
              </a:spcAft>
              <a:buFont typeface="Wingdings" charset="2"/>
              <a:buChar char="§"/>
              <a:defRPr/>
            </a:pPr>
            <a:r>
              <a:rPr lang="en-US" dirty="0" smtClean="0"/>
              <a:t>Tilt the body to its left, soap and wash the right side of the back, then tilt to the right and wash the left</a:t>
            </a:r>
          </a:p>
          <a:p>
            <a:pPr marL="411163" indent="-273050" algn="just">
              <a:buFont typeface="Wingdings" charset="2"/>
              <a:buChar char="§"/>
            </a:pPr>
            <a:r>
              <a:rPr lang="en-US" dirty="0" smtClean="0"/>
              <a:t>If there are any cotton pads with tape remove them and wash the area then re-dress with fresh pads</a:t>
            </a:r>
          </a:p>
          <a:p>
            <a:pPr marL="411163" indent="-273050" algn="just">
              <a:buFont typeface="Wingdings" charset="2"/>
              <a:buChar char="§"/>
            </a:pPr>
            <a:r>
              <a:rPr lang="en-US" dirty="0" smtClean="0"/>
              <a:t>The whole body should then be rinsed an odd number of times. 3, 5 or 7. The last wash should have dissolved camphor</a:t>
            </a:r>
          </a:p>
          <a:p>
            <a:pPr marL="411480" eaLnBrk="1" fontAlgn="auto" hangingPunct="1">
              <a:spcAft>
                <a:spcPts val="0"/>
              </a:spcAft>
              <a:buFont typeface="Wingdings"/>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Washing the Body...</a:t>
            </a:r>
            <a:endParaRPr lang="en-US" dirty="0">
              <a:solidFill>
                <a:schemeClr val="tx2">
                  <a:satMod val="200000"/>
                </a:schemeClr>
              </a:solidFill>
            </a:endParaRPr>
          </a:p>
        </p:txBody>
      </p:sp>
      <p:sp>
        <p:nvSpPr>
          <p:cNvPr id="31746" name="Content Placeholder 2"/>
          <p:cNvSpPr>
            <a:spLocks noGrp="1"/>
          </p:cNvSpPr>
          <p:nvPr>
            <p:ph idx="1"/>
          </p:nvPr>
        </p:nvSpPr>
        <p:spPr/>
        <p:txBody>
          <a:bodyPr>
            <a:normAutofit/>
          </a:bodyPr>
          <a:lstStyle/>
          <a:p>
            <a:pPr algn="just">
              <a:buFont typeface="Wingdings" charset="2"/>
              <a:buChar char="§"/>
            </a:pPr>
            <a:r>
              <a:rPr lang="en-US" sz="2800" dirty="0" smtClean="0"/>
              <a:t>The body should then be dried using 2 towels.</a:t>
            </a:r>
          </a:p>
          <a:p>
            <a:pPr algn="just">
              <a:buFont typeface="Wingdings" charset="2"/>
              <a:buChar char="§"/>
            </a:pPr>
            <a:r>
              <a:rPr lang="en-US" sz="2800" dirty="0" smtClean="0"/>
              <a:t>Once the front side of the body has been dried tilt the body to the left side and tuck the towel in as far under as possible. The body is then tilted to the right side and the towel drawn through. This towel is removed once the body has been placed in the shroud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fade">
                                      <p:cBhvr>
                                        <p:cTn id="12" dur="2000"/>
                                        <p:tgtEl>
                                          <p:spTgt spid="317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Washing the Body...</a:t>
            </a:r>
            <a:endParaRPr lang="en-US" dirty="0">
              <a:solidFill>
                <a:schemeClr val="tx2">
                  <a:satMod val="200000"/>
                </a:schemeClr>
              </a:solidFill>
            </a:endParaRPr>
          </a:p>
        </p:txBody>
      </p:sp>
      <p:sp>
        <p:nvSpPr>
          <p:cNvPr id="33794" name="Content Placeholder 2"/>
          <p:cNvSpPr>
            <a:spLocks noGrp="1"/>
          </p:cNvSpPr>
          <p:nvPr>
            <p:ph idx="1"/>
          </p:nvPr>
        </p:nvSpPr>
        <p:spPr/>
        <p:txBody>
          <a:bodyPr/>
          <a:lstStyle/>
          <a:p>
            <a:pPr algn="just" eaLnBrk="1" hangingPunct="1">
              <a:buFont typeface="Wingdings" charset="2"/>
              <a:buChar char="§"/>
            </a:pPr>
            <a:r>
              <a:rPr lang="en-US" dirty="0" smtClean="0"/>
              <a:t>Those present should now help lift the body on to the table with the ready, laid shroud. </a:t>
            </a:r>
          </a:p>
          <a:p>
            <a:pPr algn="just" eaLnBrk="1" hangingPunct="1">
              <a:buFont typeface="Wingdings" charset="2"/>
              <a:buChar char="§"/>
            </a:pPr>
            <a:r>
              <a:rPr lang="en-US" dirty="0" smtClean="0"/>
              <a:t>Ensure one person is holding the head and another the feet.</a:t>
            </a:r>
          </a:p>
          <a:p>
            <a:pPr eaLnBrk="1" hangingPunct="1">
              <a:buFont typeface="Wingdings" charset="2"/>
              <a:buChar char="§"/>
            </a:pPr>
            <a:r>
              <a:rPr lang="en-US" dirty="0" smtClean="0"/>
              <a:t>The body is now ready for shrouding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20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2000"/>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fade">
                                      <p:cBhvr>
                                        <p:cTn id="17" dur="20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The </a:t>
            </a:r>
            <a:r>
              <a:rPr lang="en-US" dirty="0" err="1" smtClean="0">
                <a:solidFill>
                  <a:schemeClr val="tx2">
                    <a:satMod val="200000"/>
                  </a:schemeClr>
                </a:solidFill>
              </a:rPr>
              <a:t>Kafn</a:t>
            </a:r>
            <a:r>
              <a:rPr lang="en-US" dirty="0" smtClean="0">
                <a:solidFill>
                  <a:schemeClr val="tx2">
                    <a:satMod val="200000"/>
                  </a:schemeClr>
                </a:solidFill>
              </a:rPr>
              <a:t> (shroud)</a:t>
            </a:r>
            <a:endParaRPr lang="en-US" dirty="0">
              <a:solidFill>
                <a:schemeClr val="tx2">
                  <a:satMod val="200000"/>
                </a:schemeClr>
              </a:solidFill>
            </a:endParaRPr>
          </a:p>
        </p:txBody>
      </p:sp>
      <p:sp>
        <p:nvSpPr>
          <p:cNvPr id="34818" name="Content Placeholder 2"/>
          <p:cNvSpPr>
            <a:spLocks noGrp="1"/>
          </p:cNvSpPr>
          <p:nvPr>
            <p:ph idx="1"/>
          </p:nvPr>
        </p:nvSpPr>
        <p:spPr/>
        <p:txBody>
          <a:bodyPr/>
          <a:lstStyle/>
          <a:p>
            <a:pPr algn="just" eaLnBrk="1" hangingPunct="1">
              <a:buFont typeface="Wingdings" charset="2"/>
              <a:buChar char="§"/>
            </a:pPr>
            <a:r>
              <a:rPr lang="en-US" dirty="0" smtClean="0"/>
              <a:t>It is important that the shroud is bought from the wealth of the deceased </a:t>
            </a:r>
          </a:p>
          <a:p>
            <a:pPr algn="just" eaLnBrk="1" hangingPunct="1">
              <a:buFont typeface="Wingdings" charset="2"/>
              <a:buChar char="§"/>
            </a:pPr>
            <a:r>
              <a:rPr lang="en-US" dirty="0" smtClean="0"/>
              <a:t>It should be clean and large enough to shroud the entire body</a:t>
            </a:r>
          </a:p>
          <a:p>
            <a:pPr algn="just" eaLnBrk="1" hangingPunct="1">
              <a:buFont typeface="Wingdings" charset="2"/>
              <a:buChar char="§"/>
            </a:pPr>
            <a:r>
              <a:rPr lang="en-US" dirty="0" smtClean="0"/>
              <a:t>Preferably white in </a:t>
            </a:r>
            <a:r>
              <a:rPr lang="en-US" dirty="0" err="1" smtClean="0"/>
              <a:t>colour</a:t>
            </a:r>
            <a:endParaRPr lang="en-US" dirty="0" smtClean="0"/>
          </a:p>
          <a:p>
            <a:pPr algn="just" eaLnBrk="1" hangingPunct="1">
              <a:buFont typeface="Wingdings" charset="2"/>
              <a:buChar char="§"/>
            </a:pPr>
            <a:r>
              <a:rPr lang="en-US" dirty="0" smtClean="0"/>
              <a:t>The shroud should be scented with non alcoholic perfume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818">
                                            <p:txEl>
                                              <p:pRg st="0" end="0"/>
                                            </p:txEl>
                                          </p:spTgt>
                                        </p:tgtEl>
                                        <p:attrNameLst>
                                          <p:attrName>style.visibility</p:attrName>
                                        </p:attrNameLst>
                                      </p:cBhvr>
                                      <p:to>
                                        <p:strVal val="visible"/>
                                      </p:to>
                                    </p:set>
                                    <p:animEffect transition="in" filter="fade">
                                      <p:cBhvr>
                                        <p:cTn id="11" dur="2000"/>
                                        <p:tgtEl>
                                          <p:spTgt spid="348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818">
                                            <p:txEl>
                                              <p:pRg st="1" end="1"/>
                                            </p:txEl>
                                          </p:spTgt>
                                        </p:tgtEl>
                                        <p:attrNameLst>
                                          <p:attrName>style.visibility</p:attrName>
                                        </p:attrNameLst>
                                      </p:cBhvr>
                                      <p:to>
                                        <p:strVal val="visible"/>
                                      </p:to>
                                    </p:set>
                                    <p:animEffect transition="in" filter="fade">
                                      <p:cBhvr>
                                        <p:cTn id="16" dur="2000"/>
                                        <p:tgtEl>
                                          <p:spTgt spid="348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818">
                                            <p:txEl>
                                              <p:pRg st="2" end="2"/>
                                            </p:txEl>
                                          </p:spTgt>
                                        </p:tgtEl>
                                        <p:attrNameLst>
                                          <p:attrName>style.visibility</p:attrName>
                                        </p:attrNameLst>
                                      </p:cBhvr>
                                      <p:to>
                                        <p:strVal val="visible"/>
                                      </p:to>
                                    </p:set>
                                    <p:animEffect transition="in" filter="fade">
                                      <p:cBhvr>
                                        <p:cTn id="21" dur="2000"/>
                                        <p:tgtEl>
                                          <p:spTgt spid="348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818">
                                            <p:txEl>
                                              <p:pRg st="3" end="3"/>
                                            </p:txEl>
                                          </p:spTgt>
                                        </p:tgtEl>
                                        <p:attrNameLst>
                                          <p:attrName>style.visibility</p:attrName>
                                        </p:attrNameLst>
                                      </p:cBhvr>
                                      <p:to>
                                        <p:strVal val="visible"/>
                                      </p:to>
                                    </p:set>
                                    <p:animEffect transition="in" filter="fade">
                                      <p:cBhvr>
                                        <p:cTn id="26" dur="2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buNone/>
            </a:pPr>
            <a:r>
              <a:rPr lang="en-US" sz="2800" dirty="0" smtClean="0"/>
              <a:t>The Male shroud</a:t>
            </a:r>
          </a:p>
          <a:p>
            <a:pPr>
              <a:buNone/>
              <a:tabLst>
                <a:tab pos="4038600" algn="l"/>
                <a:tab pos="5918200" algn="l"/>
              </a:tabLst>
            </a:pPr>
            <a:r>
              <a:rPr lang="en-US" dirty="0" smtClean="0"/>
              <a:t>Material 60” wide (5ft)	Length		Width</a:t>
            </a:r>
          </a:p>
          <a:p>
            <a:pPr>
              <a:buNone/>
              <a:tabLst>
                <a:tab pos="4038600" algn="l"/>
                <a:tab pos="5918200" algn="l"/>
              </a:tabLst>
            </a:pPr>
            <a:r>
              <a:rPr lang="en-US" dirty="0" err="1" smtClean="0"/>
              <a:t>Lifafah</a:t>
            </a:r>
            <a:r>
              <a:rPr lang="en-US" dirty="0" smtClean="0"/>
              <a:t> - Outer sheet         	8ft 		5ft</a:t>
            </a:r>
          </a:p>
          <a:p>
            <a:pPr>
              <a:buNone/>
              <a:tabLst>
                <a:tab pos="4038600" algn="l"/>
                <a:tab pos="5918200" algn="l"/>
              </a:tabLst>
            </a:pPr>
            <a:r>
              <a:rPr lang="en-US" dirty="0" err="1" smtClean="0"/>
              <a:t>Izar</a:t>
            </a:r>
            <a:r>
              <a:rPr lang="en-US" dirty="0" smtClean="0"/>
              <a:t> - Loin cloth                	7ft 		5ft</a:t>
            </a:r>
          </a:p>
          <a:p>
            <a:pPr>
              <a:buNone/>
              <a:tabLst>
                <a:tab pos="4038600" algn="l"/>
                <a:tab pos="5918200" algn="l"/>
              </a:tabLst>
            </a:pPr>
            <a:r>
              <a:rPr lang="en-US" dirty="0" err="1" smtClean="0"/>
              <a:t>Qamis/Kurta</a:t>
            </a:r>
            <a:r>
              <a:rPr lang="en-US" dirty="0" smtClean="0"/>
              <a:t> - Shirt           	5ft		4/5ft</a:t>
            </a:r>
          </a:p>
          <a:p>
            <a:pPr>
              <a:buNone/>
            </a:pPr>
            <a:r>
              <a:rPr lang="en-US" dirty="0" smtClean="0"/>
              <a:t>3 strips of material from the shroud for keeping shroud in place</a:t>
            </a:r>
          </a:p>
          <a:p>
            <a:endParaRPr lang="en-US" dirty="0"/>
          </a:p>
        </p:txBody>
      </p:sp>
      <p:sp>
        <p:nvSpPr>
          <p:cNvPr id="4" name="Title 1"/>
          <p:cNvSpPr>
            <a:spLocks noGrp="1"/>
          </p:cNvSpPr>
          <p:nvPr>
            <p:ph type="title"/>
          </p:nvPr>
        </p:nvSpPr>
        <p:spPr>
          <a:xfrm>
            <a:off x="457200" y="704088"/>
            <a:ext cx="8229600" cy="1143000"/>
          </a:xfrm>
        </p:spPr>
        <p:txBody>
          <a:bodyPr/>
          <a:lstStyle/>
          <a:p>
            <a:pPr eaLnBrk="1" fontAlgn="auto" hangingPunct="1">
              <a:spcAft>
                <a:spcPts val="0"/>
              </a:spcAft>
              <a:defRPr/>
            </a:pPr>
            <a:r>
              <a:rPr lang="en-US" dirty="0" smtClean="0">
                <a:solidFill>
                  <a:schemeClr val="tx2">
                    <a:satMod val="200000"/>
                  </a:schemeClr>
                </a:solidFill>
              </a:rPr>
              <a:t>The </a:t>
            </a:r>
            <a:r>
              <a:rPr lang="en-US" dirty="0" err="1" smtClean="0">
                <a:solidFill>
                  <a:schemeClr val="tx2">
                    <a:satMod val="200000"/>
                  </a:schemeClr>
                </a:solidFill>
              </a:rPr>
              <a:t>Kafn</a:t>
            </a:r>
            <a:r>
              <a:rPr lang="en-US" dirty="0" smtClean="0">
                <a:solidFill>
                  <a:schemeClr val="tx2">
                    <a:satMod val="200000"/>
                  </a:schemeClr>
                </a:solidFill>
              </a:rPr>
              <a:t> (shroud)</a:t>
            </a:r>
            <a:endParaRPr lang="en-US" dirty="0">
              <a:solidFill>
                <a:schemeClr val="tx2">
                  <a:satMod val="20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pPr eaLnBrk="1" fontAlgn="auto" hangingPunct="1">
              <a:spcAft>
                <a:spcPts val="0"/>
              </a:spcAft>
              <a:defRPr/>
            </a:pPr>
            <a:r>
              <a:rPr lang="en-US" dirty="0" smtClean="0">
                <a:solidFill>
                  <a:schemeClr val="tx2">
                    <a:satMod val="200000"/>
                  </a:schemeClr>
                </a:solidFill>
              </a:rPr>
              <a:t>The </a:t>
            </a:r>
            <a:r>
              <a:rPr lang="en-US" dirty="0" err="1" smtClean="0">
                <a:solidFill>
                  <a:schemeClr val="tx2">
                    <a:satMod val="200000"/>
                  </a:schemeClr>
                </a:solidFill>
              </a:rPr>
              <a:t>Kafn</a:t>
            </a:r>
            <a:r>
              <a:rPr lang="en-US" dirty="0" smtClean="0">
                <a:solidFill>
                  <a:schemeClr val="tx2">
                    <a:satMod val="200000"/>
                  </a:schemeClr>
                </a:solidFill>
              </a:rPr>
              <a:t> (shroud)</a:t>
            </a:r>
            <a:endParaRPr lang="en-US" dirty="0">
              <a:solidFill>
                <a:schemeClr val="tx2">
                  <a:satMod val="200000"/>
                </a:schemeClr>
              </a:solidFill>
            </a:endParaRPr>
          </a:p>
        </p:txBody>
      </p:sp>
      <p:sp>
        <p:nvSpPr>
          <p:cNvPr id="6" name="Content Placeholder 2"/>
          <p:cNvSpPr>
            <a:spLocks noGrp="1"/>
          </p:cNvSpPr>
          <p:nvPr>
            <p:ph idx="1"/>
          </p:nvPr>
        </p:nvSpPr>
        <p:spPr>
          <a:xfrm>
            <a:off x="457200" y="1935480"/>
            <a:ext cx="8229600" cy="4389120"/>
          </a:xfrm>
        </p:spPr>
        <p:txBody>
          <a:bodyPr>
            <a:normAutofit/>
          </a:bodyPr>
          <a:lstStyle/>
          <a:p>
            <a:pPr>
              <a:spcAft>
                <a:spcPts val="600"/>
              </a:spcAft>
              <a:buNone/>
            </a:pPr>
            <a:r>
              <a:rPr lang="en-US" sz="2800" dirty="0" smtClean="0"/>
              <a:t>Woman’s shroud</a:t>
            </a:r>
          </a:p>
          <a:p>
            <a:pPr>
              <a:buNone/>
              <a:tabLst>
                <a:tab pos="4038600" algn="l"/>
                <a:tab pos="5918200" algn="l"/>
              </a:tabLst>
            </a:pPr>
            <a:r>
              <a:rPr lang="en-US" dirty="0" smtClean="0"/>
              <a:t>Material 60” wide (5ft)	Length		Width</a:t>
            </a:r>
          </a:p>
          <a:p>
            <a:pPr>
              <a:buNone/>
              <a:tabLst>
                <a:tab pos="4038600" algn="l"/>
                <a:tab pos="5918200" algn="l"/>
              </a:tabLst>
            </a:pPr>
            <a:r>
              <a:rPr lang="en-US" dirty="0" err="1" smtClean="0"/>
              <a:t>Lifafah</a:t>
            </a:r>
            <a:r>
              <a:rPr lang="en-US" dirty="0" smtClean="0"/>
              <a:t> - Outer sheet         	8ft 		5ft</a:t>
            </a:r>
          </a:p>
          <a:p>
            <a:pPr>
              <a:buNone/>
              <a:tabLst>
                <a:tab pos="4038600" algn="l"/>
                <a:tab pos="5918200" algn="l"/>
              </a:tabLst>
            </a:pPr>
            <a:r>
              <a:rPr lang="en-US" dirty="0" err="1" smtClean="0"/>
              <a:t>Sina’band</a:t>
            </a:r>
            <a:r>
              <a:rPr lang="en-US" dirty="0" smtClean="0"/>
              <a:t> - Chest wrap         7ft 		5ft </a:t>
            </a:r>
          </a:p>
          <a:p>
            <a:pPr>
              <a:buNone/>
              <a:tabLst>
                <a:tab pos="4038600" algn="l"/>
                <a:tab pos="5918200" algn="l"/>
              </a:tabLst>
            </a:pPr>
            <a:r>
              <a:rPr lang="en-US" dirty="0" err="1" smtClean="0"/>
              <a:t>Izar</a:t>
            </a:r>
            <a:r>
              <a:rPr lang="en-US" dirty="0" smtClean="0"/>
              <a:t> - Loin cloth                     7ft 		5ft</a:t>
            </a:r>
          </a:p>
          <a:p>
            <a:pPr>
              <a:buNone/>
              <a:tabLst>
                <a:tab pos="4038600" algn="l"/>
                <a:tab pos="5918200" algn="l"/>
              </a:tabLst>
            </a:pPr>
            <a:r>
              <a:rPr lang="en-US" dirty="0" err="1" smtClean="0"/>
              <a:t>Qamis/Kurta</a:t>
            </a:r>
            <a:r>
              <a:rPr lang="en-US" dirty="0" smtClean="0"/>
              <a:t> - Shirt              5ft		4/5ft</a:t>
            </a:r>
          </a:p>
          <a:p>
            <a:pPr>
              <a:buNone/>
              <a:tabLst>
                <a:tab pos="4038600" algn="l"/>
                <a:tab pos="5918200" algn="l"/>
              </a:tabLst>
            </a:pPr>
            <a:r>
              <a:rPr lang="en-US" dirty="0" err="1" smtClean="0"/>
              <a:t>Orhni</a:t>
            </a:r>
            <a:r>
              <a:rPr lang="en-US" dirty="0" smtClean="0"/>
              <a:t> - Scarf                          4ft 		2ft</a:t>
            </a:r>
          </a:p>
          <a:p>
            <a:pPr>
              <a:buNone/>
            </a:pPr>
            <a:r>
              <a:rPr lang="en-US" dirty="0" smtClean="0"/>
              <a:t>3 strips of material from the shroud for keeping shroud in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3400" y="1905000"/>
            <a:ext cx="8229600" cy="4389438"/>
          </a:xfrm>
        </p:spPr>
        <p:txBody>
          <a:bodyPr/>
          <a:lstStyle/>
          <a:p>
            <a:pPr eaLnBrk="1" hangingPunct="1">
              <a:buFont typeface="Wingdings" charset="2"/>
              <a:buChar char="§"/>
            </a:pPr>
            <a:r>
              <a:rPr lang="en-US" dirty="0" smtClean="0">
                <a:ea typeface="ＭＳ Ｐゴシック" pitchFamily="-65" charset="-128"/>
                <a:cs typeface="ＭＳ Ｐゴシック" pitchFamily="-65" charset="-128"/>
              </a:rPr>
              <a:t>MBCOL was established in 1994</a:t>
            </a:r>
          </a:p>
          <a:p>
            <a:pPr eaLnBrk="1" hangingPunct="1">
              <a:buFont typeface="Wingdings" charset="2"/>
              <a:buChar char="§"/>
            </a:pPr>
            <a:r>
              <a:rPr lang="en-US" dirty="0" smtClean="0">
                <a:ea typeface="ＭＳ Ｐゴシック" pitchFamily="-65" charset="-128"/>
                <a:cs typeface="ＭＳ Ｐゴシック" pitchFamily="-65" charset="-128"/>
              </a:rPr>
              <a:t>Coordinates &amp; facilitates funerals out of hours</a:t>
            </a:r>
          </a:p>
          <a:p>
            <a:pPr eaLnBrk="1" hangingPunct="1">
              <a:buFont typeface="Wingdings" charset="2"/>
              <a:buChar char="§"/>
            </a:pPr>
            <a:r>
              <a:rPr lang="en-US" dirty="0" smtClean="0">
                <a:ea typeface="ＭＳ Ｐゴシック" pitchFamily="-65" charset="-128"/>
                <a:cs typeface="ＭＳ Ｐゴシック" pitchFamily="-65" charset="-128"/>
              </a:rPr>
              <a:t>Authorized (delegated authority under a legal agreement) to carry out burials seven days a week</a:t>
            </a:r>
          </a:p>
          <a:p>
            <a:pPr eaLnBrk="1" hangingPunct="1">
              <a:buFont typeface="Wingdings" charset="2"/>
              <a:buChar char="§"/>
            </a:pPr>
            <a:r>
              <a:rPr lang="en-US" dirty="0" smtClean="0">
                <a:ea typeface="ＭＳ Ｐゴシック" pitchFamily="-65" charset="-128"/>
                <a:cs typeface="ＭＳ Ｐゴシック" pitchFamily="-65" charset="-128"/>
              </a:rPr>
              <a:t>Works in partnership with other agencies such as Leicester City Council, NHS, Coroners, Police etc</a:t>
            </a:r>
          </a:p>
          <a:p>
            <a:pPr eaLnBrk="1" hangingPunct="1">
              <a:buFont typeface="Wingdings" charset="2"/>
              <a:buChar char="§"/>
            </a:pPr>
            <a:r>
              <a:rPr lang="en-US" dirty="0" smtClean="0">
                <a:ea typeface="ＭＳ Ｐゴシック" pitchFamily="-65" charset="-128"/>
                <a:cs typeface="ＭＳ Ｐゴシック" pitchFamily="-65" charset="-128"/>
              </a:rPr>
              <a:t>MBCOL is a Registered Charity &amp; a Company Limited by Guarantee</a:t>
            </a:r>
          </a:p>
        </p:txBody>
      </p:sp>
      <p:sp>
        <p:nvSpPr>
          <p:cNvPr id="4" name="Title 3"/>
          <p:cNvSpPr>
            <a:spLocks noGrp="1"/>
          </p:cNvSpPr>
          <p:nvPr>
            <p:ph type="title"/>
          </p:nvPr>
        </p:nvSpPr>
        <p:spPr/>
        <p:txBody>
          <a:bodyPr/>
          <a:lstStyle/>
          <a:p>
            <a:r>
              <a:rPr lang="en-GB" dirty="0" smtClean="0">
                <a:solidFill>
                  <a:schemeClr val="tx2">
                    <a:satMod val="200000"/>
                  </a:schemeClr>
                </a:solidFill>
              </a:rPr>
              <a:t>MBCOL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20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How to cut and fold the </a:t>
            </a:r>
            <a:r>
              <a:rPr lang="en-US" dirty="0" err="1" smtClean="0">
                <a:solidFill>
                  <a:schemeClr val="tx2">
                    <a:satMod val="200000"/>
                  </a:schemeClr>
                </a:solidFill>
              </a:rPr>
              <a:t>Qamis</a:t>
            </a:r>
            <a:endParaRPr lang="en-US" dirty="0">
              <a:solidFill>
                <a:schemeClr val="tx2">
                  <a:satMod val="200000"/>
                </a:schemeClr>
              </a:solidFill>
            </a:endParaRPr>
          </a:p>
        </p:txBody>
      </p:sp>
      <p:pic>
        <p:nvPicPr>
          <p:cNvPr id="35842" name="Picture 4"/>
          <p:cNvPicPr>
            <a:picLocks noChangeAspect="1"/>
          </p:cNvPicPr>
          <p:nvPr/>
        </p:nvPicPr>
        <p:blipFill>
          <a:blip r:embed="rId2" cstate="print"/>
          <a:srcRect/>
          <a:stretch>
            <a:fillRect/>
          </a:stretch>
        </p:blipFill>
        <p:spPr bwMode="auto">
          <a:xfrm>
            <a:off x="1143000" y="2406650"/>
            <a:ext cx="6686550" cy="269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fade">
                                      <p:cBhvr>
                                        <p:cTn id="11"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Layering the </a:t>
            </a:r>
            <a:r>
              <a:rPr lang="en-GB" dirty="0" err="1" smtClean="0">
                <a:solidFill>
                  <a:schemeClr val="tx2">
                    <a:satMod val="200000"/>
                  </a:schemeClr>
                </a:solidFill>
              </a:rPr>
              <a:t>Kafn</a:t>
            </a:r>
            <a:endParaRPr lang="en-US" dirty="0">
              <a:solidFill>
                <a:schemeClr val="tx2">
                  <a:satMod val="200000"/>
                </a:schemeClr>
              </a:solidFill>
            </a:endParaRPr>
          </a:p>
        </p:txBody>
      </p:sp>
      <p:sp>
        <p:nvSpPr>
          <p:cNvPr id="5" name="Content Placeholder 2"/>
          <p:cNvSpPr>
            <a:spLocks noGrp="1"/>
          </p:cNvSpPr>
          <p:nvPr>
            <p:ph idx="1"/>
          </p:nvPr>
        </p:nvSpPr>
        <p:spPr>
          <a:xfrm>
            <a:off x="457200" y="1935480"/>
            <a:ext cx="8229600" cy="4389120"/>
          </a:xfrm>
        </p:spPr>
        <p:txBody>
          <a:bodyPr/>
          <a:lstStyle/>
          <a:p>
            <a:pPr algn="just">
              <a:buFont typeface="Wingdings" charset="2"/>
              <a:buChar char="§"/>
            </a:pPr>
            <a:r>
              <a:rPr lang="en-US" dirty="0" smtClean="0"/>
              <a:t>First place the </a:t>
            </a:r>
            <a:r>
              <a:rPr lang="en-US" dirty="0" err="1" smtClean="0"/>
              <a:t>lifafah</a:t>
            </a:r>
            <a:r>
              <a:rPr lang="en-US" dirty="0" smtClean="0"/>
              <a:t> (outer sheet) </a:t>
            </a:r>
          </a:p>
          <a:p>
            <a:pPr algn="just">
              <a:buFont typeface="Wingdings" charset="2"/>
              <a:buChar char="§"/>
            </a:pPr>
            <a:r>
              <a:rPr lang="en-US" dirty="0" smtClean="0"/>
              <a:t>Then the </a:t>
            </a:r>
            <a:r>
              <a:rPr lang="en-US" dirty="0" err="1" smtClean="0"/>
              <a:t>sina</a:t>
            </a:r>
            <a:r>
              <a:rPr lang="en-US" dirty="0" smtClean="0"/>
              <a:t> band (chest wrap) </a:t>
            </a:r>
          </a:p>
          <a:p>
            <a:pPr algn="just">
              <a:buFont typeface="Wingdings" charset="2"/>
              <a:buChar char="§"/>
            </a:pPr>
            <a:r>
              <a:rPr lang="en-US" dirty="0" smtClean="0"/>
              <a:t>Then the </a:t>
            </a:r>
            <a:r>
              <a:rPr lang="en-US" dirty="0" err="1" smtClean="0"/>
              <a:t>izar</a:t>
            </a:r>
            <a:r>
              <a:rPr lang="en-US" dirty="0" smtClean="0"/>
              <a:t> (trouser)</a:t>
            </a:r>
          </a:p>
          <a:p>
            <a:pPr algn="just">
              <a:buFont typeface="Wingdings" charset="2"/>
              <a:buChar char="§"/>
            </a:pPr>
            <a:r>
              <a:rPr lang="en-US" dirty="0" err="1" smtClean="0"/>
              <a:t>Fnally</a:t>
            </a:r>
            <a:r>
              <a:rPr lang="en-US" dirty="0" smtClean="0"/>
              <a:t> the </a:t>
            </a:r>
            <a:r>
              <a:rPr lang="en-US" dirty="0" err="1" smtClean="0"/>
              <a:t>qamis</a:t>
            </a:r>
            <a:r>
              <a:rPr lang="en-US" dirty="0" smtClean="0"/>
              <a:t> (shirt) </a:t>
            </a:r>
          </a:p>
          <a:p>
            <a:pPr algn="just">
              <a:buFont typeface="Wingdings" charset="2"/>
              <a:buChar char="§"/>
            </a:pPr>
            <a:r>
              <a:rPr lang="en-US" dirty="0" smtClean="0"/>
              <a:t>Leave the scarf to the side </a:t>
            </a:r>
          </a:p>
          <a:p>
            <a:pPr algn="just">
              <a:buFont typeface="Wingdings" charset="2"/>
              <a:buChar char="§"/>
            </a:pPr>
            <a:r>
              <a:rPr lang="en-US" dirty="0" smtClean="0"/>
              <a:t>There are several ways of layering the </a:t>
            </a:r>
            <a:r>
              <a:rPr lang="en-US" dirty="0" err="1" smtClean="0"/>
              <a:t>kafn</a:t>
            </a:r>
            <a:r>
              <a:rPr lang="en-US" dirty="0" smtClean="0"/>
              <a:t> and differences will be prevalent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2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20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Layering the </a:t>
            </a:r>
            <a:r>
              <a:rPr lang="en-US" dirty="0" err="1" smtClean="0">
                <a:solidFill>
                  <a:schemeClr val="tx2">
                    <a:satMod val="200000"/>
                  </a:schemeClr>
                </a:solidFill>
              </a:rPr>
              <a:t>Kafn</a:t>
            </a:r>
            <a:endParaRPr lang="en-US" dirty="0">
              <a:solidFill>
                <a:schemeClr val="tx2">
                  <a:satMod val="200000"/>
                </a:schemeClr>
              </a:solidFill>
            </a:endParaRPr>
          </a:p>
        </p:txBody>
      </p:sp>
      <p:pic>
        <p:nvPicPr>
          <p:cNvPr id="37890" name="Picture 3"/>
          <p:cNvPicPr>
            <a:picLocks noChangeAspect="1"/>
          </p:cNvPicPr>
          <p:nvPr/>
        </p:nvPicPr>
        <p:blipFill>
          <a:blip r:embed="rId2" cstate="print"/>
          <a:srcRect r="48803"/>
          <a:stretch>
            <a:fillRect/>
          </a:stretch>
        </p:blipFill>
        <p:spPr bwMode="auto">
          <a:xfrm>
            <a:off x="685800" y="2133600"/>
            <a:ext cx="4038600" cy="4068899"/>
          </a:xfrm>
          <a:prstGeom prst="rect">
            <a:avLst/>
          </a:prstGeom>
          <a:noFill/>
          <a:ln w="9525">
            <a:noFill/>
            <a:miter lim="800000"/>
            <a:headEnd/>
            <a:tailEnd/>
          </a:ln>
        </p:spPr>
      </p:pic>
      <p:pic>
        <p:nvPicPr>
          <p:cNvPr id="4" name="Picture 3"/>
          <p:cNvPicPr>
            <a:picLocks noChangeAspect="1"/>
          </p:cNvPicPr>
          <p:nvPr/>
        </p:nvPicPr>
        <p:blipFill>
          <a:blip r:embed="rId2" cstate="print"/>
          <a:srcRect l="47944"/>
          <a:stretch>
            <a:fillRect/>
          </a:stretch>
        </p:blipFill>
        <p:spPr bwMode="auto">
          <a:xfrm>
            <a:off x="4648200" y="2166937"/>
            <a:ext cx="3657600" cy="362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Shrouding</a:t>
            </a:r>
            <a:endParaRPr lang="en-US" dirty="0">
              <a:solidFill>
                <a:schemeClr val="tx2">
                  <a:satMod val="200000"/>
                </a:schemeClr>
              </a:solidFill>
            </a:endParaRPr>
          </a:p>
        </p:txBody>
      </p:sp>
      <p:sp>
        <p:nvSpPr>
          <p:cNvPr id="38914" name="Content Placeholder 2"/>
          <p:cNvSpPr>
            <a:spLocks noGrp="1"/>
          </p:cNvSpPr>
          <p:nvPr>
            <p:ph idx="1"/>
          </p:nvPr>
        </p:nvSpPr>
        <p:spPr>
          <a:xfrm>
            <a:off x="457200" y="1935480"/>
            <a:ext cx="8229600" cy="4693920"/>
          </a:xfrm>
        </p:spPr>
        <p:txBody>
          <a:bodyPr>
            <a:normAutofit lnSpcReduction="10000"/>
          </a:bodyPr>
          <a:lstStyle/>
          <a:p>
            <a:pPr algn="just" eaLnBrk="1" hangingPunct="1">
              <a:buFont typeface="Wingdings" charset="2"/>
              <a:buChar char="§"/>
            </a:pPr>
            <a:r>
              <a:rPr lang="en-US" sz="2800" dirty="0" smtClean="0"/>
              <a:t>Place the body on to the ready laid shroud</a:t>
            </a:r>
          </a:p>
          <a:p>
            <a:pPr algn="just" eaLnBrk="1" hangingPunct="1">
              <a:buFont typeface="Wingdings" charset="2"/>
              <a:buChar char="§"/>
            </a:pPr>
            <a:r>
              <a:rPr lang="en-US" sz="2800" dirty="0" smtClean="0"/>
              <a:t>Roll the front of the</a:t>
            </a:r>
            <a:r>
              <a:rPr lang="en-US" sz="2800" i="1" dirty="0" smtClean="0"/>
              <a:t> </a:t>
            </a:r>
            <a:r>
              <a:rPr lang="en-US" sz="2800" i="1" dirty="0" err="1" smtClean="0"/>
              <a:t>Qamis</a:t>
            </a:r>
            <a:r>
              <a:rPr lang="en-US" sz="2800" i="1" dirty="0" smtClean="0"/>
              <a:t> </a:t>
            </a:r>
            <a:r>
              <a:rPr lang="en-US" sz="2800" dirty="0" smtClean="0"/>
              <a:t>over the head and body to cover until the calves.</a:t>
            </a:r>
          </a:p>
          <a:p>
            <a:pPr algn="just" eaLnBrk="1" hangingPunct="1">
              <a:buFont typeface="Wingdings" charset="2"/>
              <a:buChar char="§"/>
            </a:pPr>
            <a:r>
              <a:rPr lang="en-US" sz="2800" dirty="0" smtClean="0"/>
              <a:t>Remove the sheet that was covering the body</a:t>
            </a:r>
          </a:p>
          <a:p>
            <a:pPr algn="just" eaLnBrk="1" hangingPunct="1">
              <a:buFont typeface="Wingdings" charset="2"/>
              <a:buChar char="§"/>
            </a:pPr>
            <a:r>
              <a:rPr lang="en-US" sz="2800" dirty="0" smtClean="0"/>
              <a:t>Rub camphor over the </a:t>
            </a:r>
            <a:r>
              <a:rPr lang="en-US" sz="2800" i="1" dirty="0" err="1" smtClean="0"/>
              <a:t>sajdah</a:t>
            </a:r>
            <a:r>
              <a:rPr lang="en-US" sz="2800" dirty="0" smtClean="0"/>
              <a:t> (prostration) parts -  the forehead, nose, palms, knees  and forefeet</a:t>
            </a:r>
          </a:p>
          <a:p>
            <a:pPr algn="just" eaLnBrk="1" hangingPunct="1">
              <a:buFont typeface="Wingdings" charset="2"/>
              <a:buChar char="§"/>
            </a:pPr>
            <a:r>
              <a:rPr lang="en-US" sz="2800" dirty="0" smtClean="0"/>
              <a:t>Fold the </a:t>
            </a:r>
            <a:r>
              <a:rPr lang="en-US" sz="2800" i="1" dirty="0" err="1" smtClean="0"/>
              <a:t>Izar</a:t>
            </a:r>
            <a:r>
              <a:rPr lang="en-US" sz="2800" dirty="0" smtClean="0"/>
              <a:t> (loin cloth) over from left to right </a:t>
            </a:r>
          </a:p>
          <a:p>
            <a:pPr algn="just" eaLnBrk="1" hangingPunct="1">
              <a:buFont typeface="Wingdings" charset="2"/>
              <a:buChar char="§"/>
            </a:pPr>
            <a:r>
              <a:rPr lang="en-US" sz="2800" dirty="0" smtClean="0"/>
              <a:t>Fold the </a:t>
            </a:r>
            <a:r>
              <a:rPr lang="en-US" sz="2800" i="1" dirty="0" err="1" smtClean="0"/>
              <a:t>Lifafah</a:t>
            </a:r>
            <a:r>
              <a:rPr lang="en-US" sz="2800" i="1" dirty="0" smtClean="0"/>
              <a:t>, </a:t>
            </a:r>
            <a:r>
              <a:rPr lang="en-US" sz="2800" dirty="0" smtClean="0"/>
              <a:t>again in the same manner</a:t>
            </a:r>
          </a:p>
          <a:p>
            <a:pPr algn="just" eaLnBrk="1" hangingPunct="1">
              <a:buFont typeface="Wingdings" charset="2"/>
              <a:buChar char="§"/>
            </a:pPr>
            <a:r>
              <a:rPr lang="en-US" sz="2800" dirty="0" smtClean="0"/>
              <a:t>Finally fasten the ends of the </a:t>
            </a:r>
            <a:r>
              <a:rPr lang="en-US" sz="2800" dirty="0" err="1" smtClean="0"/>
              <a:t>Lifafah</a:t>
            </a:r>
            <a:r>
              <a:rPr lang="en-US" sz="2800" dirty="0" smtClean="0"/>
              <a:t> at the head , the middle and below the feet.</a:t>
            </a:r>
          </a:p>
          <a:p>
            <a:pPr algn="just" eaLnBrk="1" hangingPunct="1">
              <a:buFont typeface="Wingdings" charset="2"/>
              <a:buChar char="§"/>
            </a:pPr>
            <a:endParaRPr lang="en-US" sz="2800" dirty="0" smtClean="0"/>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8914">
                                            <p:txEl>
                                              <p:pRg st="0" end="0"/>
                                            </p:txEl>
                                          </p:spTgt>
                                        </p:tgtEl>
                                        <p:attrNameLst>
                                          <p:attrName>style.visibility</p:attrName>
                                        </p:attrNameLst>
                                      </p:cBhvr>
                                      <p:to>
                                        <p:strVal val="visible"/>
                                      </p:to>
                                    </p:set>
                                    <p:animEffect transition="in" filter="fade">
                                      <p:cBhvr>
                                        <p:cTn id="11" dur="2000"/>
                                        <p:tgtEl>
                                          <p:spTgt spid="389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914">
                                            <p:txEl>
                                              <p:pRg st="1" end="1"/>
                                            </p:txEl>
                                          </p:spTgt>
                                        </p:tgtEl>
                                        <p:attrNameLst>
                                          <p:attrName>style.visibility</p:attrName>
                                        </p:attrNameLst>
                                      </p:cBhvr>
                                      <p:to>
                                        <p:strVal val="visible"/>
                                      </p:to>
                                    </p:set>
                                    <p:animEffect transition="in" filter="fade">
                                      <p:cBhvr>
                                        <p:cTn id="16" dur="2000"/>
                                        <p:tgtEl>
                                          <p:spTgt spid="389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914">
                                            <p:txEl>
                                              <p:pRg st="2" end="2"/>
                                            </p:txEl>
                                          </p:spTgt>
                                        </p:tgtEl>
                                        <p:attrNameLst>
                                          <p:attrName>style.visibility</p:attrName>
                                        </p:attrNameLst>
                                      </p:cBhvr>
                                      <p:to>
                                        <p:strVal val="visible"/>
                                      </p:to>
                                    </p:set>
                                    <p:animEffect transition="in" filter="fade">
                                      <p:cBhvr>
                                        <p:cTn id="21" dur="2000"/>
                                        <p:tgtEl>
                                          <p:spTgt spid="389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914">
                                            <p:txEl>
                                              <p:pRg st="3" end="3"/>
                                            </p:txEl>
                                          </p:spTgt>
                                        </p:tgtEl>
                                        <p:attrNameLst>
                                          <p:attrName>style.visibility</p:attrName>
                                        </p:attrNameLst>
                                      </p:cBhvr>
                                      <p:to>
                                        <p:strVal val="visible"/>
                                      </p:to>
                                    </p:set>
                                    <p:animEffect transition="in" filter="fade">
                                      <p:cBhvr>
                                        <p:cTn id="26" dur="2000"/>
                                        <p:tgtEl>
                                          <p:spTgt spid="3891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914">
                                            <p:txEl>
                                              <p:pRg st="4" end="4"/>
                                            </p:txEl>
                                          </p:spTgt>
                                        </p:tgtEl>
                                        <p:attrNameLst>
                                          <p:attrName>style.visibility</p:attrName>
                                        </p:attrNameLst>
                                      </p:cBhvr>
                                      <p:to>
                                        <p:strVal val="visible"/>
                                      </p:to>
                                    </p:set>
                                    <p:animEffect transition="in" filter="fade">
                                      <p:cBhvr>
                                        <p:cTn id="31" dur="2000"/>
                                        <p:tgtEl>
                                          <p:spTgt spid="3891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914">
                                            <p:txEl>
                                              <p:pRg st="5" end="5"/>
                                            </p:txEl>
                                          </p:spTgt>
                                        </p:tgtEl>
                                        <p:attrNameLst>
                                          <p:attrName>style.visibility</p:attrName>
                                        </p:attrNameLst>
                                      </p:cBhvr>
                                      <p:to>
                                        <p:strVal val="visible"/>
                                      </p:to>
                                    </p:set>
                                    <p:animEffect transition="in" filter="fade">
                                      <p:cBhvr>
                                        <p:cTn id="36" dur="2000"/>
                                        <p:tgtEl>
                                          <p:spTgt spid="3891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914">
                                            <p:txEl>
                                              <p:pRg st="6" end="6"/>
                                            </p:txEl>
                                          </p:spTgt>
                                        </p:tgtEl>
                                        <p:attrNameLst>
                                          <p:attrName>style.visibility</p:attrName>
                                        </p:attrNameLst>
                                      </p:cBhvr>
                                      <p:to>
                                        <p:strVal val="visible"/>
                                      </p:to>
                                    </p:set>
                                    <p:animEffect transition="in" filter="fade">
                                      <p:cBhvr>
                                        <p:cTn id="41" dur="2000"/>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Prohibitions in the </a:t>
            </a:r>
            <a:r>
              <a:rPr lang="en-GB" dirty="0" err="1" smtClean="0">
                <a:solidFill>
                  <a:schemeClr val="tx2">
                    <a:satMod val="200000"/>
                  </a:schemeClr>
                </a:solidFill>
              </a:rPr>
              <a:t>Kafn</a:t>
            </a:r>
            <a:endParaRPr lang="en-GB" dirty="0">
              <a:solidFill>
                <a:schemeClr val="tx2">
                  <a:satMod val="200000"/>
                </a:schemeClr>
              </a:solidFill>
            </a:endParaRPr>
          </a:p>
        </p:txBody>
      </p:sp>
      <p:sp>
        <p:nvSpPr>
          <p:cNvPr id="40962" name="Content Placeholder 2"/>
          <p:cNvSpPr>
            <a:spLocks noGrp="1"/>
          </p:cNvSpPr>
          <p:nvPr>
            <p:ph idx="1"/>
          </p:nvPr>
        </p:nvSpPr>
        <p:spPr/>
        <p:txBody>
          <a:bodyPr/>
          <a:lstStyle/>
          <a:p>
            <a:pPr algn="just" eaLnBrk="1" hangingPunct="1">
              <a:buFont typeface="Wingdings" charset="2"/>
              <a:buChar char="§"/>
            </a:pPr>
            <a:r>
              <a:rPr lang="en-GB" sz="2800" dirty="0" smtClean="0"/>
              <a:t>To place </a:t>
            </a:r>
            <a:r>
              <a:rPr lang="en-GB" sz="2800" dirty="0" err="1" smtClean="0"/>
              <a:t>Quranic</a:t>
            </a:r>
            <a:r>
              <a:rPr lang="en-GB" sz="2800" dirty="0" smtClean="0"/>
              <a:t> verses or </a:t>
            </a:r>
            <a:r>
              <a:rPr lang="en-GB" sz="2800" dirty="0" err="1" smtClean="0"/>
              <a:t>duaa</a:t>
            </a:r>
            <a:r>
              <a:rPr lang="en-GB" sz="2800" dirty="0" smtClean="0"/>
              <a:t> in the shroud</a:t>
            </a:r>
          </a:p>
          <a:p>
            <a:pPr algn="just" eaLnBrk="1" hangingPunct="1">
              <a:buFont typeface="Wingdings" charset="2"/>
              <a:buChar char="§"/>
            </a:pPr>
            <a:r>
              <a:rPr lang="en-GB" sz="2800" dirty="0" smtClean="0"/>
              <a:t>To place religious artefacts in the shroud</a:t>
            </a:r>
          </a:p>
          <a:p>
            <a:pPr algn="just" eaLnBrk="1" hangingPunct="1">
              <a:buFont typeface="Wingdings" charset="2"/>
              <a:buChar char="§"/>
            </a:pPr>
            <a:r>
              <a:rPr lang="en-GB" sz="2800" dirty="0" smtClean="0"/>
              <a:t>To write </a:t>
            </a:r>
            <a:r>
              <a:rPr lang="en-GB" sz="2800" dirty="0" err="1" smtClean="0"/>
              <a:t>Kalimah</a:t>
            </a:r>
            <a:r>
              <a:rPr lang="en-GB" sz="2800" dirty="0" smtClean="0"/>
              <a:t> etc on the shroud or on any part of  the deceased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62">
                                            <p:txEl>
                                              <p:pRg st="0" end="0"/>
                                            </p:txEl>
                                          </p:spTgt>
                                        </p:tgtEl>
                                        <p:attrNameLst>
                                          <p:attrName>style.visibility</p:attrName>
                                        </p:attrNameLst>
                                      </p:cBhvr>
                                      <p:to>
                                        <p:strVal val="visible"/>
                                      </p:to>
                                    </p:set>
                                    <p:animEffect transition="in" filter="fade">
                                      <p:cBhvr>
                                        <p:cTn id="11" dur="2000"/>
                                        <p:tgtEl>
                                          <p:spTgt spid="409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62">
                                            <p:txEl>
                                              <p:pRg st="1" end="1"/>
                                            </p:txEl>
                                          </p:spTgt>
                                        </p:tgtEl>
                                        <p:attrNameLst>
                                          <p:attrName>style.visibility</p:attrName>
                                        </p:attrNameLst>
                                      </p:cBhvr>
                                      <p:to>
                                        <p:strVal val="visible"/>
                                      </p:to>
                                    </p:set>
                                    <p:animEffect transition="in" filter="fade">
                                      <p:cBhvr>
                                        <p:cTn id="16" dur="2000"/>
                                        <p:tgtEl>
                                          <p:spTgt spid="4096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2">
                                            <p:txEl>
                                              <p:pRg st="2" end="2"/>
                                            </p:txEl>
                                          </p:spTgt>
                                        </p:tgtEl>
                                        <p:attrNameLst>
                                          <p:attrName>style.visibility</p:attrName>
                                        </p:attrNameLst>
                                      </p:cBhvr>
                                      <p:to>
                                        <p:strVal val="visible"/>
                                      </p:to>
                                    </p:set>
                                    <p:animEffect transition="in" filter="fade">
                                      <p:cBhvr>
                                        <p:cTn id="21" dur="20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What to do after the shrouding</a:t>
            </a:r>
            <a:endParaRPr lang="en-US" dirty="0">
              <a:solidFill>
                <a:schemeClr val="tx2">
                  <a:satMod val="200000"/>
                </a:schemeClr>
              </a:solidFill>
            </a:endParaRPr>
          </a:p>
        </p:txBody>
      </p:sp>
      <p:sp>
        <p:nvSpPr>
          <p:cNvPr id="3" name="Content Placeholder 2"/>
          <p:cNvSpPr>
            <a:spLocks noGrp="1"/>
          </p:cNvSpPr>
          <p:nvPr>
            <p:ph idx="1"/>
          </p:nvPr>
        </p:nvSpPr>
        <p:spPr/>
        <p:txBody>
          <a:bodyPr>
            <a:normAutofit fontScale="92500" lnSpcReduction="10000"/>
          </a:bodyPr>
          <a:lstStyle/>
          <a:p>
            <a:pPr marL="411480" algn="just" eaLnBrk="1" fontAlgn="auto" hangingPunct="1">
              <a:spcAft>
                <a:spcPts val="0"/>
              </a:spcAft>
              <a:buFont typeface="Wingdings"/>
              <a:buChar char=""/>
              <a:defRPr/>
            </a:pPr>
            <a:r>
              <a:rPr lang="en-US" sz="2800" dirty="0" smtClean="0"/>
              <a:t>The Janazah (burial) should be arranged without delay</a:t>
            </a:r>
          </a:p>
          <a:p>
            <a:pPr marL="411480" algn="just" eaLnBrk="1" fontAlgn="auto" hangingPunct="1">
              <a:spcAft>
                <a:spcPts val="600"/>
              </a:spcAft>
              <a:buFont typeface="Wingdings"/>
              <a:buChar char=""/>
              <a:defRPr/>
            </a:pPr>
            <a:r>
              <a:rPr lang="en-US" sz="2800" dirty="0" smtClean="0"/>
              <a:t>The Prophet (peace be upon him) said: </a:t>
            </a:r>
          </a:p>
          <a:p>
            <a:pPr marL="411480" algn="ctr" eaLnBrk="1" fontAlgn="auto" hangingPunct="1">
              <a:spcAft>
                <a:spcPts val="600"/>
              </a:spcAft>
              <a:buFont typeface="Wingdings"/>
              <a:buNone/>
              <a:defRPr/>
            </a:pPr>
            <a:r>
              <a:rPr lang="en-US" sz="2600" i="1" dirty="0" smtClean="0"/>
              <a:t>“If a person passes away, hasten him to his grave and do not keep him away.”</a:t>
            </a:r>
          </a:p>
          <a:p>
            <a:pPr marL="411480" algn="just" eaLnBrk="1" fontAlgn="auto" hangingPunct="1">
              <a:spcAft>
                <a:spcPts val="0"/>
              </a:spcAft>
              <a:buFont typeface="Wingdings"/>
              <a:buChar char=""/>
              <a:defRPr/>
            </a:pPr>
            <a:r>
              <a:rPr lang="en-US" sz="2800" dirty="0" smtClean="0"/>
              <a:t>If the body is to be taken to the house only </a:t>
            </a:r>
            <a:r>
              <a:rPr lang="en-US" sz="2800" dirty="0" err="1" smtClean="0"/>
              <a:t>Mahram</a:t>
            </a:r>
            <a:r>
              <a:rPr lang="en-US" sz="2800" dirty="0" smtClean="0"/>
              <a:t> should be allowed to see the body</a:t>
            </a:r>
          </a:p>
          <a:p>
            <a:pPr marL="411480" algn="just" eaLnBrk="1" fontAlgn="auto" hangingPunct="1">
              <a:spcAft>
                <a:spcPts val="0"/>
              </a:spcAft>
              <a:buFont typeface="Wingdings"/>
              <a:buChar char=""/>
              <a:defRPr/>
            </a:pPr>
            <a:r>
              <a:rPr lang="en-US" sz="2800" dirty="0" smtClean="0"/>
              <a:t>The Quran may be recited next to the deceased.</a:t>
            </a:r>
          </a:p>
          <a:p>
            <a:pPr marL="411480" algn="just" eaLnBrk="1" fontAlgn="auto" hangingPunct="1">
              <a:spcAft>
                <a:spcPts val="0"/>
              </a:spcAft>
              <a:buFont typeface="Wingdings"/>
              <a:buChar char=""/>
              <a:defRPr/>
            </a:pPr>
            <a:r>
              <a:rPr lang="en-US" sz="2800" dirty="0" smtClean="0"/>
              <a:t>Those who have participated in washing the body should perform </a:t>
            </a:r>
            <a:r>
              <a:rPr lang="en-US" sz="2800" i="1" dirty="0" err="1" smtClean="0"/>
              <a:t>ghusl</a:t>
            </a:r>
            <a:r>
              <a:rPr lang="en-US" sz="2800" dirty="0" smtClean="0"/>
              <a:t> if possible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ormAutofit/>
          </a:bodyPr>
          <a:lstStyle/>
          <a:p>
            <a:pPr algn="ctr">
              <a:buNone/>
            </a:pPr>
            <a:endParaRPr lang="en-GB" sz="1000" dirty="0" smtClean="0">
              <a:solidFill>
                <a:schemeClr val="tx2">
                  <a:satMod val="200000"/>
                </a:schemeClr>
              </a:solidFill>
            </a:endParaRPr>
          </a:p>
          <a:p>
            <a:pPr algn="ctr">
              <a:buNone/>
            </a:pPr>
            <a:endParaRPr lang="en-GB" sz="1000" dirty="0" smtClean="0">
              <a:solidFill>
                <a:schemeClr val="tx2">
                  <a:satMod val="200000"/>
                </a:schemeClr>
              </a:solidFill>
            </a:endParaRPr>
          </a:p>
          <a:p>
            <a:pPr algn="ctr">
              <a:buNone/>
            </a:pPr>
            <a:r>
              <a:rPr lang="en-GB" sz="10000" dirty="0" smtClean="0">
                <a:solidFill>
                  <a:schemeClr val="tx2">
                    <a:satMod val="200000"/>
                  </a:schemeClr>
                </a:solidFill>
              </a:rPr>
              <a:t>Q &amp; A</a:t>
            </a:r>
            <a:endParaRPr lang="en-US" sz="1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867912"/>
          </a:xfrm>
        </p:spPr>
        <p:txBody>
          <a:bodyPr>
            <a:normAutofit/>
          </a:bodyPr>
          <a:lstStyle/>
          <a:p>
            <a:pPr algn="ctr"/>
            <a:r>
              <a:rPr lang="en-GB" sz="8000" dirty="0" smtClean="0">
                <a:solidFill>
                  <a:schemeClr val="tx2">
                    <a:satMod val="200000"/>
                  </a:schemeClr>
                </a:solidFill>
              </a:rPr>
              <a:t>How to Arrange a Muslim Funeral</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satMod val="200000"/>
                  </a:schemeClr>
                </a:solidFill>
              </a:rPr>
              <a:t>Following Death</a:t>
            </a:r>
            <a:endParaRPr lang="en-US" sz="4000" dirty="0">
              <a:solidFill>
                <a:srgbClr val="0076A3"/>
              </a:solidFill>
            </a:endParaRPr>
          </a:p>
        </p:txBody>
      </p:sp>
      <p:sp>
        <p:nvSpPr>
          <p:cNvPr id="3" name="Content Placeholder 2"/>
          <p:cNvSpPr>
            <a:spLocks noGrp="1"/>
          </p:cNvSpPr>
          <p:nvPr>
            <p:ph idx="1"/>
          </p:nvPr>
        </p:nvSpPr>
        <p:spPr/>
        <p:txBody>
          <a:bodyPr/>
          <a:lstStyle/>
          <a:p>
            <a:pPr algn="just">
              <a:buFont typeface="Wingdings" charset="2"/>
              <a:buChar char="§"/>
            </a:pPr>
            <a:r>
              <a:rPr lang="en-US" dirty="0" smtClean="0"/>
              <a:t>If the death is not referred to the Coroner you will need to obtain a </a:t>
            </a:r>
            <a:r>
              <a:rPr lang="en-US" b="1" i="1" dirty="0" smtClean="0"/>
              <a:t>Medical Certificate of Cause of Death </a:t>
            </a:r>
            <a:r>
              <a:rPr lang="en-US" i="1" dirty="0" smtClean="0"/>
              <a:t>(MCCD) </a:t>
            </a:r>
            <a:r>
              <a:rPr lang="en-US" dirty="0" smtClean="0"/>
              <a:t>which shows the cause of death</a:t>
            </a:r>
          </a:p>
          <a:p>
            <a:pPr algn="just">
              <a:buFont typeface="Wingdings" charset="2"/>
              <a:buChar char="§"/>
            </a:pPr>
            <a:r>
              <a:rPr lang="en-US" dirty="0" smtClean="0"/>
              <a:t>This is issued by a doctor (normally the one who treated the deceased)</a:t>
            </a:r>
          </a:p>
          <a:p>
            <a:pPr algn="just">
              <a:buFont typeface="Wingdings" charset="2"/>
              <a:buChar char="§"/>
            </a:pPr>
            <a:r>
              <a:rPr lang="en-US" dirty="0" smtClean="0"/>
              <a:t>The MCCD will be in a special sealed envelope addressed to the Registrar for Births and Deaths. </a:t>
            </a:r>
          </a:p>
          <a:p>
            <a:pPr algn="just">
              <a:buFont typeface="Wingdings" charset="2"/>
              <a:buChar char="§"/>
            </a:pPr>
            <a:r>
              <a:rPr lang="en-US" dirty="0" smtClean="0"/>
              <a:t>A </a:t>
            </a:r>
            <a:r>
              <a:rPr lang="en-US" i="1" dirty="0" smtClean="0"/>
              <a:t>Formal Notice</a:t>
            </a:r>
            <a:r>
              <a:rPr lang="en-US" dirty="0" smtClean="0"/>
              <a:t> will also be given by the Doctor. This states that the Doctor has signed the MCCD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satMod val="200000"/>
                  </a:schemeClr>
                </a:solidFill>
              </a:rPr>
              <a:t>Notification by the Coroner</a:t>
            </a:r>
            <a:endParaRPr lang="en-US" sz="4000" dirty="0">
              <a:solidFill>
                <a:srgbClr val="0076A3"/>
              </a:solidFill>
            </a:endParaRPr>
          </a:p>
        </p:txBody>
      </p:sp>
      <p:sp>
        <p:nvSpPr>
          <p:cNvPr id="3" name="Content Placeholder 2"/>
          <p:cNvSpPr>
            <a:spLocks noGrp="1"/>
          </p:cNvSpPr>
          <p:nvPr>
            <p:ph idx="1"/>
          </p:nvPr>
        </p:nvSpPr>
        <p:spPr/>
        <p:txBody>
          <a:bodyPr/>
          <a:lstStyle/>
          <a:p>
            <a:pPr>
              <a:buFont typeface="Wingdings" charset="2"/>
              <a:buChar char="§"/>
            </a:pPr>
            <a:r>
              <a:rPr lang="en-GB" dirty="0" smtClean="0">
                <a:ea typeface="ＭＳ Ｐゴシック" pitchFamily="-65" charset="-128"/>
                <a:cs typeface="ＭＳ Ｐゴシック" pitchFamily="-65" charset="-128"/>
              </a:rPr>
              <a:t>Notifications by the Coroner</a:t>
            </a:r>
          </a:p>
          <a:p>
            <a:pPr lvl="1" algn="just"/>
            <a:r>
              <a:rPr lang="en-GB" dirty="0" smtClean="0"/>
              <a:t>form “</a:t>
            </a:r>
            <a:r>
              <a:rPr lang="en-GB" b="1" dirty="0" smtClean="0"/>
              <a:t>P101” (</a:t>
            </a:r>
            <a:r>
              <a:rPr lang="en-GB" dirty="0" smtClean="0"/>
              <a:t>Coroners Order for Burial) is issued by the Coroner following a post mortem</a:t>
            </a:r>
          </a:p>
          <a:p>
            <a:pPr lvl="1" algn="just"/>
            <a:r>
              <a:rPr lang="en-GB" dirty="0" smtClean="0"/>
              <a:t>form “</a:t>
            </a:r>
            <a:r>
              <a:rPr lang="en-GB" b="1" dirty="0" smtClean="0"/>
              <a:t>P100 B” </a:t>
            </a:r>
            <a:r>
              <a:rPr lang="en-GB" dirty="0" smtClean="0"/>
              <a:t>sent directly to the Registrars following a post mortem where death was by natural causes is established</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atMod val="200000"/>
                  </a:schemeClr>
                </a:solidFill>
              </a:rPr>
              <a:t>Death is a reality</a:t>
            </a:r>
            <a:endParaRPr lang="en-US" dirty="0"/>
          </a:p>
        </p:txBody>
      </p:sp>
      <p:sp>
        <p:nvSpPr>
          <p:cNvPr id="3" name="Content Placeholder 2"/>
          <p:cNvSpPr>
            <a:spLocks noGrp="1"/>
          </p:cNvSpPr>
          <p:nvPr>
            <p:ph idx="1"/>
          </p:nvPr>
        </p:nvSpPr>
        <p:spPr/>
        <p:txBody>
          <a:bodyPr/>
          <a:lstStyle/>
          <a:p>
            <a:pPr>
              <a:spcAft>
                <a:spcPts val="1800"/>
              </a:spcAft>
              <a:buFont typeface="Wingdings" charset="2"/>
              <a:buChar char="§"/>
            </a:pPr>
            <a:r>
              <a:rPr lang="en-GB" sz="2800" dirty="0" smtClean="0"/>
              <a:t>Many things in life aren’t definite but one thing that is certain is that we will all die....</a:t>
            </a:r>
          </a:p>
          <a:p>
            <a:pPr algn="ctr">
              <a:spcAft>
                <a:spcPts val="1200"/>
              </a:spcAft>
              <a:buNone/>
            </a:pPr>
            <a:r>
              <a:rPr lang="en-GB" sz="2800" dirty="0" smtClean="0"/>
              <a:t>Allah says:</a:t>
            </a:r>
          </a:p>
          <a:p>
            <a:pPr algn="ctr">
              <a:spcAft>
                <a:spcPts val="1200"/>
              </a:spcAft>
              <a:buNone/>
            </a:pPr>
            <a:endParaRPr lang="en-GB" i="1" dirty="0" smtClean="0"/>
          </a:p>
          <a:p>
            <a:pPr algn="ctr">
              <a:buNone/>
            </a:pPr>
            <a:endParaRPr lang="en-GB" sz="2400" i="1" dirty="0" smtClean="0"/>
          </a:p>
          <a:p>
            <a:pPr algn="ctr">
              <a:buNone/>
            </a:pPr>
            <a:r>
              <a:rPr lang="en-GB" sz="1600" i="1" dirty="0" err="1" smtClean="0"/>
              <a:t>Kullu</a:t>
            </a:r>
            <a:r>
              <a:rPr lang="en-GB" sz="1600" i="1" dirty="0" smtClean="0"/>
              <a:t> </a:t>
            </a:r>
            <a:r>
              <a:rPr lang="en-GB" sz="1600" i="1" dirty="0" err="1" smtClean="0"/>
              <a:t>nafsin</a:t>
            </a:r>
            <a:r>
              <a:rPr lang="en-GB" sz="1600" i="1" dirty="0" smtClean="0"/>
              <a:t> </a:t>
            </a:r>
            <a:r>
              <a:rPr lang="en-GB" sz="1600" i="1" dirty="0" err="1" smtClean="0"/>
              <a:t>thaa-iqatul</a:t>
            </a:r>
            <a:r>
              <a:rPr lang="en-GB" sz="1600" i="1" dirty="0" smtClean="0"/>
              <a:t> </a:t>
            </a:r>
            <a:r>
              <a:rPr lang="en-GB" sz="1600" i="1" dirty="0" err="1" smtClean="0"/>
              <a:t>mawt</a:t>
            </a:r>
            <a:endParaRPr lang="en-GB" sz="1600" i="1" dirty="0" smtClean="0"/>
          </a:p>
          <a:p>
            <a:pPr algn="ctr">
              <a:buNone/>
            </a:pPr>
            <a:endParaRPr lang="en-GB" sz="600" i="1" dirty="0" smtClean="0"/>
          </a:p>
          <a:p>
            <a:pPr algn="ctr">
              <a:spcAft>
                <a:spcPts val="1200"/>
              </a:spcAft>
              <a:buNone/>
            </a:pPr>
            <a:r>
              <a:rPr lang="en-GB" sz="2000" i="1" dirty="0" smtClean="0"/>
              <a:t>“And every soul shall taste death”</a:t>
            </a:r>
            <a:r>
              <a:rPr lang="en-GB" sz="2000" dirty="0" smtClean="0"/>
              <a:t> </a:t>
            </a:r>
            <a:r>
              <a:rPr lang="en-GB" sz="1400" b="1" dirty="0" smtClean="0"/>
              <a:t>29:57</a:t>
            </a:r>
            <a:endParaRPr lang="en-US" sz="1400" dirty="0" smtClean="0"/>
          </a:p>
          <a:p>
            <a:pPr>
              <a:buNone/>
            </a:pPr>
            <a:endParaRPr lang="en-US" dirty="0"/>
          </a:p>
        </p:txBody>
      </p:sp>
      <p:pic>
        <p:nvPicPr>
          <p:cNvPr id="5" name="Picture 4"/>
          <p:cNvPicPr>
            <a:picLocks noChangeAspect="1"/>
          </p:cNvPicPr>
          <p:nvPr/>
        </p:nvPicPr>
        <p:blipFill>
          <a:blip r:embed="rId2" cstate="print"/>
          <a:stretch>
            <a:fillRect/>
          </a:stretch>
        </p:blipFill>
        <p:spPr>
          <a:xfrm>
            <a:off x="2819400" y="3886200"/>
            <a:ext cx="3505200" cy="800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satMod val="200000"/>
                  </a:schemeClr>
                </a:solidFill>
              </a:rPr>
              <a:t>Coroners Order for Burial (Form 101)</a:t>
            </a:r>
            <a:endParaRPr lang="en-US" sz="4000" dirty="0">
              <a:solidFill>
                <a:srgbClr val="0076A3"/>
              </a:solidFill>
            </a:endParaRPr>
          </a:p>
        </p:txBody>
      </p:sp>
      <p:pic>
        <p:nvPicPr>
          <p:cNvPr id="5" name="Content Placeholder 4" descr="MBCOL Logo Clear.jpg"/>
          <p:cNvPicPr>
            <a:picLocks noGrp="1" noChangeAspect="1"/>
          </p:cNvPicPr>
          <p:nvPr>
            <p:ph idx="1"/>
          </p:nvPr>
        </p:nvPicPr>
        <p:blipFill>
          <a:blip r:embed="rId2" cstate="print"/>
          <a:stretch>
            <a:fillRect/>
          </a:stretch>
        </p:blipFill>
        <p:spPr>
          <a:xfrm>
            <a:off x="1143000" y="1944688"/>
            <a:ext cx="6786563" cy="4484687"/>
          </a:xfrm>
          <a:ln w="3175">
            <a:solidFill>
              <a:schemeClr val="bg1">
                <a:lumMod val="75000"/>
              </a:schemeClr>
            </a:solidFill>
          </a:ln>
        </p:spPr>
      </p:pic>
      <p:grpSp>
        <p:nvGrpSpPr>
          <p:cNvPr id="8" name="Group 7"/>
          <p:cNvGrpSpPr/>
          <p:nvPr/>
        </p:nvGrpSpPr>
        <p:grpSpPr>
          <a:xfrm>
            <a:off x="1219200" y="2463801"/>
            <a:ext cx="3581400" cy="1041399"/>
            <a:chOff x="1219200" y="2463801"/>
            <a:chExt cx="3581400" cy="1041399"/>
          </a:xfrm>
        </p:grpSpPr>
        <p:sp>
          <p:nvSpPr>
            <p:cNvPr id="4" name="TextBox 3"/>
            <p:cNvSpPr txBox="1"/>
            <p:nvPr/>
          </p:nvSpPr>
          <p:spPr>
            <a:xfrm>
              <a:off x="2895600" y="2743200"/>
              <a:ext cx="609600" cy="1524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3657600" y="2971800"/>
              <a:ext cx="1143000" cy="5334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219200" y="2463801"/>
              <a:ext cx="609600" cy="152400"/>
            </a:xfrm>
            <a:prstGeom prst="rect">
              <a:avLst/>
            </a:prstGeom>
            <a:solidFill>
              <a:schemeClr val="bg1"/>
            </a:solidFill>
          </p:spPr>
          <p:txBody>
            <a:bodyPr wrap="square" rtlCol="0">
              <a:spAutoFit/>
            </a:bodyPr>
            <a:lstStyle/>
            <a:p>
              <a:endParaRPr lang="en-US" dirty="0"/>
            </a:p>
          </p:txBody>
        </p:sp>
      </p:grpSp>
      <p:sp>
        <p:nvSpPr>
          <p:cNvPr id="9" name="TextBox 8"/>
          <p:cNvSpPr txBox="1"/>
          <p:nvPr/>
        </p:nvSpPr>
        <p:spPr>
          <a:xfrm>
            <a:off x="2810933" y="11684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satMod val="200000"/>
                  </a:schemeClr>
                </a:solidFill>
              </a:rPr>
              <a:t>Non Viable Foetus and Stillbirth</a:t>
            </a:r>
            <a:endParaRPr lang="en-US" sz="4000" dirty="0">
              <a:solidFill>
                <a:srgbClr val="0076A3"/>
              </a:solidFill>
            </a:endParaRPr>
          </a:p>
        </p:txBody>
      </p:sp>
      <p:sp>
        <p:nvSpPr>
          <p:cNvPr id="3" name="Content Placeholder 2"/>
          <p:cNvSpPr>
            <a:spLocks noGrp="1"/>
          </p:cNvSpPr>
          <p:nvPr>
            <p:ph idx="1"/>
          </p:nvPr>
        </p:nvSpPr>
        <p:spPr/>
        <p:txBody>
          <a:bodyPr>
            <a:normAutofit lnSpcReduction="10000"/>
          </a:bodyPr>
          <a:lstStyle/>
          <a:p>
            <a:pPr algn="just">
              <a:buFont typeface="Wingdings" charset="2"/>
              <a:buChar char="§"/>
            </a:pPr>
            <a:r>
              <a:rPr lang="en-GB" dirty="0" smtClean="0">
                <a:ea typeface="ＭＳ Ｐゴシック" pitchFamily="-65" charset="-128"/>
                <a:cs typeface="ＭＳ Ｐゴシック" pitchFamily="-65" charset="-128"/>
              </a:rPr>
              <a:t>Non-viable foetus - a child born prior to the 24</a:t>
            </a:r>
            <a:r>
              <a:rPr lang="en-GB" baseline="30000" dirty="0" smtClean="0">
                <a:ea typeface="ＭＳ Ｐゴシック" pitchFamily="-65" charset="-128"/>
                <a:cs typeface="ＭＳ Ｐゴシック" pitchFamily="-65" charset="-128"/>
              </a:rPr>
              <a:t>th</a:t>
            </a:r>
            <a:r>
              <a:rPr lang="en-GB" dirty="0" smtClean="0">
                <a:ea typeface="ＭＳ Ｐゴシック" pitchFamily="-65" charset="-128"/>
                <a:cs typeface="ＭＳ Ｐゴシック" pitchFamily="-65" charset="-128"/>
              </a:rPr>
              <a:t> week of pregnancy</a:t>
            </a:r>
          </a:p>
          <a:p>
            <a:pPr algn="just">
              <a:buFont typeface="Wingdings" charset="2"/>
              <a:buChar char="§"/>
            </a:pPr>
            <a:r>
              <a:rPr lang="en-GB" dirty="0" smtClean="0">
                <a:ea typeface="ＭＳ Ｐゴシック" pitchFamily="-65" charset="-128"/>
                <a:cs typeface="ＭＳ Ｐゴシック" pitchFamily="-65" charset="-128"/>
              </a:rPr>
              <a:t>Stillborn - a child born after the 24</a:t>
            </a:r>
            <a:r>
              <a:rPr lang="en-GB" baseline="30000" dirty="0" smtClean="0">
                <a:ea typeface="ＭＳ Ｐゴシック" pitchFamily="-65" charset="-128"/>
                <a:cs typeface="ＭＳ Ｐゴシック" pitchFamily="-65" charset="-128"/>
              </a:rPr>
              <a:t>th</a:t>
            </a:r>
            <a:r>
              <a:rPr lang="en-GB" dirty="0" smtClean="0">
                <a:ea typeface="ＭＳ Ｐゴシック" pitchFamily="-65" charset="-128"/>
                <a:cs typeface="ＭＳ Ｐゴシック" pitchFamily="-65" charset="-128"/>
              </a:rPr>
              <a:t> week of pregnancy</a:t>
            </a:r>
          </a:p>
          <a:p>
            <a:pPr algn="just">
              <a:buFont typeface="Wingdings" charset="2"/>
              <a:buChar char="§"/>
            </a:pPr>
            <a:r>
              <a:rPr lang="en-GB" dirty="0" smtClean="0">
                <a:ea typeface="ＭＳ Ｐゴシック" pitchFamily="-65" charset="-128"/>
                <a:cs typeface="ＭＳ Ｐゴシック" pitchFamily="-65" charset="-128"/>
              </a:rPr>
              <a:t>For non-viable foetus a three-part form will be issued by the hospital. </a:t>
            </a:r>
          </a:p>
          <a:p>
            <a:pPr lvl="1" algn="just"/>
            <a:r>
              <a:rPr lang="en-GB" dirty="0" smtClean="0"/>
              <a:t>Registration will not be necessary &amp; burial can take place immediately.</a:t>
            </a:r>
          </a:p>
          <a:p>
            <a:pPr algn="just">
              <a:buFont typeface="Wingdings" charset="2"/>
              <a:buChar char="§"/>
            </a:pPr>
            <a:r>
              <a:rPr lang="en-GB" dirty="0" smtClean="0">
                <a:ea typeface="ＭＳ Ｐゴシック" pitchFamily="-65" charset="-128"/>
                <a:cs typeface="ＭＳ Ｐゴシック" pitchFamily="-65" charset="-128"/>
              </a:rPr>
              <a:t>For stillborn a “</a:t>
            </a:r>
            <a:r>
              <a:rPr lang="en-GB" b="1" i="1" dirty="0" smtClean="0">
                <a:ea typeface="ＭＳ Ｐゴシック" pitchFamily="-65" charset="-128"/>
                <a:cs typeface="ＭＳ Ｐゴシック" pitchFamily="-65" charset="-128"/>
              </a:rPr>
              <a:t>Certificate of Still Birth</a:t>
            </a:r>
            <a:r>
              <a:rPr lang="en-GB" dirty="0" smtClean="0">
                <a:ea typeface="ＭＳ Ｐゴシック" pitchFamily="-65" charset="-128"/>
                <a:cs typeface="ＭＳ Ｐゴシック" pitchFamily="-65" charset="-128"/>
              </a:rPr>
              <a:t>” will be issued by the attending Doctor or Midwife</a:t>
            </a:r>
          </a:p>
          <a:p>
            <a:pPr lvl="1" algn="just"/>
            <a:r>
              <a:rPr lang="en-GB" dirty="0" smtClean="0"/>
              <a:t>Registration for stillborn will be required prior to burial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satMod val="200000"/>
                  </a:schemeClr>
                </a:solidFill>
              </a:rPr>
              <a:t>How to Register a Death</a:t>
            </a:r>
            <a:endParaRPr lang="en-US" sz="4000" dirty="0">
              <a:solidFill>
                <a:srgbClr val="0076A3"/>
              </a:solidFill>
            </a:endParaRPr>
          </a:p>
        </p:txBody>
      </p:sp>
      <p:sp>
        <p:nvSpPr>
          <p:cNvPr id="3" name="Content Placeholder 2"/>
          <p:cNvSpPr>
            <a:spLocks noGrp="1"/>
          </p:cNvSpPr>
          <p:nvPr>
            <p:ph idx="1"/>
          </p:nvPr>
        </p:nvSpPr>
        <p:spPr>
          <a:xfrm>
            <a:off x="457200" y="1935480"/>
            <a:ext cx="8229600" cy="4541520"/>
          </a:xfrm>
        </p:spPr>
        <p:txBody>
          <a:bodyPr>
            <a:normAutofit fontScale="92500" lnSpcReduction="10000"/>
          </a:bodyPr>
          <a:lstStyle/>
          <a:p>
            <a:pPr algn="just">
              <a:buFont typeface="Wingdings" charset="2"/>
              <a:buChar char="§"/>
            </a:pPr>
            <a:r>
              <a:rPr lang="en-GB" dirty="0" smtClean="0">
                <a:ea typeface="ＭＳ Ｐゴシック" pitchFamily="-65" charset="-128"/>
                <a:cs typeface="ＭＳ Ｐゴシック" pitchFamily="-65" charset="-128"/>
              </a:rPr>
              <a:t>Register the death with the Registrar for Births and Deaths to obtain a “</a:t>
            </a:r>
            <a:r>
              <a:rPr lang="en-GB" b="1" i="1" dirty="0" smtClean="0">
                <a:ea typeface="ＭＳ Ｐゴシック" pitchFamily="-65" charset="-128"/>
                <a:cs typeface="ＭＳ Ｐゴシック" pitchFamily="-65" charset="-128"/>
              </a:rPr>
              <a:t>Certificate for Burial”</a:t>
            </a:r>
            <a:r>
              <a:rPr lang="en-GB" i="1" dirty="0" smtClean="0">
                <a:ea typeface="ＭＳ Ｐゴシック" pitchFamily="-65" charset="-128"/>
                <a:cs typeface="ＭＳ Ｐゴシック" pitchFamily="-65" charset="-128"/>
              </a:rPr>
              <a:t>, </a:t>
            </a:r>
            <a:r>
              <a:rPr lang="en-GB" dirty="0" smtClean="0">
                <a:ea typeface="ＭＳ Ｐゴシック" pitchFamily="-65" charset="-128"/>
                <a:cs typeface="ＭＳ Ｐゴシック" pitchFamily="-65" charset="-128"/>
              </a:rPr>
              <a:t>or</a:t>
            </a:r>
            <a:r>
              <a:rPr lang="en-GB" i="1" dirty="0" smtClean="0">
                <a:ea typeface="ＭＳ Ｐゴシック" pitchFamily="-65" charset="-128"/>
                <a:cs typeface="ＭＳ Ｐゴシック" pitchFamily="-65" charset="-128"/>
              </a:rPr>
              <a:t> “</a:t>
            </a:r>
            <a:r>
              <a:rPr lang="en-GB" b="1" i="1" dirty="0" smtClean="0">
                <a:ea typeface="ＭＳ Ｐゴシック" pitchFamily="-65" charset="-128"/>
                <a:cs typeface="ＭＳ Ｐゴシック" pitchFamily="-65" charset="-128"/>
              </a:rPr>
              <a:t>Green Form</a:t>
            </a:r>
            <a:r>
              <a:rPr lang="en-GB" b="1" dirty="0" smtClean="0">
                <a:ea typeface="ＭＳ Ｐゴシック" pitchFamily="-65" charset="-128"/>
                <a:cs typeface="ＭＳ Ｐゴシック" pitchFamily="-65" charset="-128"/>
              </a:rPr>
              <a:t>”</a:t>
            </a:r>
            <a:r>
              <a:rPr lang="en-GB" dirty="0" smtClean="0">
                <a:ea typeface="ＭＳ Ｐゴシック" pitchFamily="-65" charset="-128"/>
                <a:cs typeface="ＭＳ Ｐゴシック" pitchFamily="-65" charset="-128"/>
              </a:rPr>
              <a:t>. This can be done by...</a:t>
            </a:r>
          </a:p>
          <a:p>
            <a:pPr lvl="1" algn="just"/>
            <a:r>
              <a:rPr lang="en-GB" dirty="0" smtClean="0"/>
              <a:t>Booking an appointment with the </a:t>
            </a:r>
            <a:r>
              <a:rPr lang="en-GB" b="1" dirty="0" smtClean="0"/>
              <a:t>Registrar </a:t>
            </a:r>
            <a:r>
              <a:rPr lang="en-GB" dirty="0" smtClean="0"/>
              <a:t>(in the jurisdiction where the death occurred)</a:t>
            </a:r>
          </a:p>
          <a:p>
            <a:pPr lvl="1" algn="just"/>
            <a:r>
              <a:rPr lang="en-GB" dirty="0" smtClean="0"/>
              <a:t>For Leicester call LCC on </a:t>
            </a:r>
            <a:r>
              <a:rPr lang="en-GB" b="1" dirty="0" smtClean="0"/>
              <a:t>0116 252 7000 </a:t>
            </a:r>
            <a:r>
              <a:rPr lang="en-GB" dirty="0" smtClean="0"/>
              <a:t>(Bowling Green St or on Saturdays / Sundays - Town Hall)</a:t>
            </a:r>
            <a:endParaRPr lang="en-GB" b="1" dirty="0" smtClean="0"/>
          </a:p>
          <a:p>
            <a:pPr lvl="1" algn="just"/>
            <a:r>
              <a:rPr lang="en-GB" sz="2378" dirty="0" smtClean="0"/>
              <a:t>For County call </a:t>
            </a:r>
            <a:r>
              <a:rPr lang="en-GB" sz="2378" b="1" dirty="0" smtClean="0"/>
              <a:t>0116 305 6565 or 3509 (</a:t>
            </a:r>
            <a:r>
              <a:rPr lang="en-GB" sz="2378" dirty="0" smtClean="0"/>
              <a:t>County Hall)</a:t>
            </a:r>
          </a:p>
          <a:p>
            <a:pPr algn="just">
              <a:buFont typeface="Wingdings" charset="2"/>
              <a:buChar char="§"/>
            </a:pPr>
            <a:r>
              <a:rPr lang="en-GB" dirty="0" smtClean="0"/>
              <a:t>Take with you the deceased’s MCCD together with a passport, benefit documents, medical card etc</a:t>
            </a:r>
          </a:p>
          <a:p>
            <a:pPr algn="just">
              <a:buFont typeface="Wingdings" charset="2"/>
              <a:buChar char="§"/>
            </a:pPr>
            <a:r>
              <a:rPr lang="en-GB" dirty="0" smtClean="0"/>
              <a:t>For out of hours access (Sunday’s &amp; bank holidays) contact MBCOL on </a:t>
            </a:r>
            <a:r>
              <a:rPr lang="en-GB" b="1" dirty="0" smtClean="0"/>
              <a:t>07803 240 493</a:t>
            </a:r>
          </a:p>
          <a:p>
            <a:pPr>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dirty="0" smtClean="0">
                <a:solidFill>
                  <a:schemeClr val="tx2">
                    <a:satMod val="200000"/>
                  </a:schemeClr>
                </a:solidFill>
              </a:rPr>
              <a:t>Certificate for Burial or Cremation</a:t>
            </a:r>
            <a:endParaRPr lang="en-US" sz="4700" dirty="0"/>
          </a:p>
        </p:txBody>
      </p:sp>
      <p:grpSp>
        <p:nvGrpSpPr>
          <p:cNvPr id="8" name="Group 7"/>
          <p:cNvGrpSpPr/>
          <p:nvPr/>
        </p:nvGrpSpPr>
        <p:grpSpPr>
          <a:xfrm>
            <a:off x="2590800" y="1981200"/>
            <a:ext cx="4429125" cy="4686300"/>
            <a:chOff x="2571750" y="2019300"/>
            <a:chExt cx="4429125" cy="4686300"/>
          </a:xfrm>
        </p:grpSpPr>
        <p:grpSp>
          <p:nvGrpSpPr>
            <p:cNvPr id="4" name="Group 6"/>
            <p:cNvGrpSpPr>
              <a:grpSpLocks/>
            </p:cNvGrpSpPr>
            <p:nvPr/>
          </p:nvGrpSpPr>
          <p:grpSpPr bwMode="auto">
            <a:xfrm>
              <a:off x="2571750" y="2019300"/>
              <a:ext cx="4429125" cy="4686300"/>
              <a:chOff x="2571750" y="2019300"/>
              <a:chExt cx="4429125" cy="4686300"/>
            </a:xfrm>
          </p:grpSpPr>
          <p:pic>
            <p:nvPicPr>
              <p:cNvPr id="5" name="Picture 4" descr="MBCOL Logo Clear.jpg"/>
              <p:cNvPicPr>
                <a:picLocks noChangeAspect="1"/>
              </p:cNvPicPr>
              <p:nvPr/>
            </p:nvPicPr>
            <p:blipFill>
              <a:blip r:embed="rId2" cstate="print"/>
              <a:stretch>
                <a:fillRect/>
              </a:stretch>
            </p:blipFill>
            <p:spPr bwMode="auto">
              <a:xfrm>
                <a:off x="2571750" y="2019300"/>
                <a:ext cx="4429125" cy="4686300"/>
              </a:xfrm>
              <a:prstGeom prst="rect">
                <a:avLst/>
              </a:prstGeom>
              <a:noFill/>
              <a:ln w="3175">
                <a:solidFill>
                  <a:schemeClr val="bg1">
                    <a:lumMod val="75000"/>
                  </a:schemeClr>
                </a:solidFill>
                <a:miter lim="800000"/>
                <a:headEnd/>
                <a:tailEnd/>
              </a:ln>
            </p:spPr>
          </p:pic>
          <p:sp>
            <p:nvSpPr>
              <p:cNvPr id="6" name="TextBox 5"/>
              <p:cNvSpPr txBox="1"/>
              <p:nvPr/>
            </p:nvSpPr>
            <p:spPr>
              <a:xfrm>
                <a:off x="3124200" y="2667000"/>
                <a:ext cx="1219200" cy="76200"/>
              </a:xfrm>
              <a:prstGeom prst="rect">
                <a:avLst/>
              </a:prstGeom>
              <a:solidFill>
                <a:schemeClr val="accent5"/>
              </a:solidFill>
            </p:spPr>
            <p:txBody>
              <a:bodyPr>
                <a:spAutoFit/>
              </a:bodyPr>
              <a:lstStyle/>
              <a:p>
                <a:pPr>
                  <a:defRPr/>
                </a:pPr>
                <a:endParaRPr lang="en-US" dirty="0">
                  <a:latin typeface="Arial" pitchFamily="-1" charset="0"/>
                  <a:ea typeface="Arial" pitchFamily="-1" charset="0"/>
                  <a:cs typeface="Arial" pitchFamily="-1" charset="0"/>
                </a:endParaRPr>
              </a:p>
            </p:txBody>
          </p:sp>
        </p:grpSp>
        <p:sp>
          <p:nvSpPr>
            <p:cNvPr id="7" name="TextBox 6"/>
            <p:cNvSpPr txBox="1"/>
            <p:nvPr/>
          </p:nvSpPr>
          <p:spPr>
            <a:xfrm>
              <a:off x="3124200" y="2667000"/>
              <a:ext cx="1295400" cy="228600"/>
            </a:xfrm>
            <a:prstGeom prst="rect">
              <a:avLst/>
            </a:prstGeom>
            <a:solidFill>
              <a:schemeClr val="accent5">
                <a:lumMod val="60000"/>
                <a:lumOff val="40000"/>
              </a:schemeClr>
            </a:solidFill>
          </p:spPr>
          <p:txBody>
            <a:bodyPr wrap="square" rtlCol="0">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dirty="0" smtClean="0">
                <a:solidFill>
                  <a:schemeClr val="tx2">
                    <a:satMod val="200000"/>
                  </a:schemeClr>
                </a:solidFill>
              </a:rPr>
              <a:t>Booking an Out of Hours Burial</a:t>
            </a:r>
            <a:endParaRPr lang="en-US" sz="4700" dirty="0"/>
          </a:p>
        </p:txBody>
      </p:sp>
      <p:sp>
        <p:nvSpPr>
          <p:cNvPr id="7" name="Content Placeholder 2"/>
          <p:cNvSpPr>
            <a:spLocks noGrp="1"/>
          </p:cNvSpPr>
          <p:nvPr>
            <p:ph idx="1"/>
          </p:nvPr>
        </p:nvSpPr>
        <p:spPr>
          <a:xfrm>
            <a:off x="457200" y="1935480"/>
            <a:ext cx="8229600" cy="4693920"/>
          </a:xfrm>
        </p:spPr>
        <p:txBody>
          <a:bodyPr>
            <a:normAutofit/>
          </a:bodyPr>
          <a:lstStyle/>
          <a:p>
            <a:pPr algn="just">
              <a:lnSpc>
                <a:spcPct val="90000"/>
              </a:lnSpc>
              <a:buFont typeface="Wingdings" charset="2"/>
              <a:buChar char="§"/>
            </a:pPr>
            <a:r>
              <a:rPr lang="en-GB" dirty="0" smtClean="0"/>
              <a:t>An out of hours burial is one that takes place after 2:30pm Monday to Friday, weekends &amp; bank holidays</a:t>
            </a:r>
          </a:p>
          <a:p>
            <a:pPr algn="just">
              <a:lnSpc>
                <a:spcPct val="90000"/>
              </a:lnSpc>
              <a:buFont typeface="Wingdings" charset="2"/>
              <a:buChar char="§"/>
            </a:pPr>
            <a:r>
              <a:rPr lang="en-GB" dirty="0" smtClean="0"/>
              <a:t>Contact your local </a:t>
            </a:r>
            <a:r>
              <a:rPr lang="en-GB" b="1" i="1" dirty="0" smtClean="0"/>
              <a:t>Funeral Arranger </a:t>
            </a:r>
            <a:r>
              <a:rPr lang="en-GB" dirty="0" smtClean="0"/>
              <a:t>once you have the all necessary paperwork. He will make an appointment with the MBCOL Funeral Coordinator. </a:t>
            </a:r>
          </a:p>
          <a:p>
            <a:pPr algn="just">
              <a:lnSpc>
                <a:spcPct val="90000"/>
              </a:lnSpc>
              <a:buFont typeface="Wingdings" charset="2"/>
              <a:buChar char="§"/>
            </a:pPr>
            <a:r>
              <a:rPr lang="en-GB" dirty="0" smtClean="0"/>
              <a:t>Documentation will be completed and instruction will be given to the staff at Saffron Hill Cemetery to prepare the grave</a:t>
            </a:r>
          </a:p>
          <a:p>
            <a:pPr>
              <a:lnSpc>
                <a:spcPct val="90000"/>
              </a:lnSpc>
            </a:pPr>
            <a:endParaRPr lang="en-GB" dirty="0" smtClean="0"/>
          </a:p>
          <a:p>
            <a:pPr>
              <a:lnSpc>
                <a:spcPct val="90000"/>
              </a:lnSpc>
              <a:buFont typeface="Wingdings" charset="2"/>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dirty="0" smtClean="0">
                <a:solidFill>
                  <a:schemeClr val="tx2">
                    <a:satMod val="200000"/>
                  </a:schemeClr>
                </a:solidFill>
              </a:rPr>
              <a:t>Additional Services</a:t>
            </a:r>
            <a:endParaRPr lang="en-US" sz="4700" dirty="0"/>
          </a:p>
        </p:txBody>
      </p:sp>
      <p:sp>
        <p:nvSpPr>
          <p:cNvPr id="7" name="Content Placeholder 2"/>
          <p:cNvSpPr>
            <a:spLocks noGrp="1"/>
          </p:cNvSpPr>
          <p:nvPr>
            <p:ph idx="1"/>
          </p:nvPr>
        </p:nvSpPr>
        <p:spPr>
          <a:xfrm>
            <a:off x="457200" y="1935480"/>
            <a:ext cx="8229600" cy="4389120"/>
          </a:xfrm>
        </p:spPr>
        <p:txBody>
          <a:bodyPr>
            <a:normAutofit fontScale="92500" lnSpcReduction="10000"/>
          </a:bodyPr>
          <a:lstStyle/>
          <a:p>
            <a:pPr marL="273050" lvl="1" indent="-273050">
              <a:buClr>
                <a:srgbClr val="0BD0D9"/>
              </a:buClr>
              <a:buSzPct val="95000"/>
              <a:buFont typeface="Wingdings" charset="2"/>
              <a:buChar char="§"/>
            </a:pPr>
            <a:r>
              <a:rPr lang="en-GB" sz="2400" dirty="0" smtClean="0">
                <a:ea typeface="ＭＳ Ｐゴシック" pitchFamily="-65" charset="-128"/>
              </a:rPr>
              <a:t>Use of MBCOL Funeral Vehicle</a:t>
            </a:r>
          </a:p>
          <a:p>
            <a:pPr marL="273050" lvl="1" indent="-273050">
              <a:buClr>
                <a:srgbClr val="0BD0D9"/>
              </a:buClr>
              <a:buSzPct val="95000"/>
              <a:buFont typeface="Wingdings" charset="2"/>
              <a:buChar char="§"/>
            </a:pPr>
            <a:r>
              <a:rPr lang="en-GB" dirty="0" smtClean="0">
                <a:ea typeface="ＭＳ Ｐゴシック" pitchFamily="-65" charset="-128"/>
              </a:rPr>
              <a:t>Burial without a coffin</a:t>
            </a:r>
          </a:p>
          <a:p>
            <a:pPr>
              <a:buFont typeface="Wingdings" charset="2"/>
              <a:buChar char="§"/>
            </a:pPr>
            <a:r>
              <a:rPr lang="en-GB" dirty="0" smtClean="0"/>
              <a:t>Training</a:t>
            </a:r>
          </a:p>
          <a:p>
            <a:pPr>
              <a:buFont typeface="Wingdings" charset="2"/>
              <a:buChar char="§"/>
            </a:pPr>
            <a:r>
              <a:rPr lang="en-GB" dirty="0" smtClean="0"/>
              <a:t>Mediation</a:t>
            </a:r>
          </a:p>
          <a:p>
            <a:pPr>
              <a:buFont typeface="Wingdings" charset="2"/>
              <a:buChar char="§"/>
            </a:pPr>
            <a:r>
              <a:rPr lang="en-GB" dirty="0" smtClean="0"/>
              <a:t>Counselling</a:t>
            </a:r>
          </a:p>
          <a:p>
            <a:pPr>
              <a:buFont typeface="Wingdings" charset="2"/>
              <a:buChar char="§"/>
            </a:pPr>
            <a:r>
              <a:rPr lang="en-GB" dirty="0" smtClean="0"/>
              <a:t>Awareness programmes</a:t>
            </a:r>
          </a:p>
          <a:p>
            <a:pPr>
              <a:buFont typeface="Wingdings" charset="2"/>
              <a:buChar char="§"/>
            </a:pPr>
            <a:r>
              <a:rPr lang="en-GB" dirty="0" smtClean="0"/>
              <a:t>Publications</a:t>
            </a:r>
          </a:p>
          <a:p>
            <a:pPr>
              <a:buFont typeface="Wingdings" charset="2"/>
              <a:buChar char="§"/>
            </a:pPr>
            <a:r>
              <a:rPr lang="en-GB" dirty="0" smtClean="0"/>
              <a:t>Research</a:t>
            </a:r>
          </a:p>
          <a:p>
            <a:pPr>
              <a:buFont typeface="Wingdings" charset="2"/>
              <a:buChar char="§"/>
            </a:pPr>
            <a:r>
              <a:rPr lang="en-GB" dirty="0" smtClean="0"/>
              <a:t>Resources</a:t>
            </a:r>
          </a:p>
          <a:p>
            <a:pPr>
              <a:buFont typeface="Wingdings" charset="2"/>
              <a:buChar char="§"/>
            </a:pPr>
            <a:r>
              <a:rPr lang="en-GB" dirty="0" smtClean="0"/>
              <a:t>Sign posting</a:t>
            </a:r>
          </a:p>
          <a:p>
            <a:pPr>
              <a:buFont typeface="Wingdings" charset="2"/>
              <a:buChar char="§"/>
            </a:pPr>
            <a:r>
              <a:rPr lang="en-GB" dirty="0" smtClean="0"/>
              <a:t>Will’s and probate</a:t>
            </a:r>
          </a:p>
        </p:txBody>
      </p:sp>
      <p:pic>
        <p:nvPicPr>
          <p:cNvPr id="4" name="Picture 3" descr="IMG_1649.JPG"/>
          <p:cNvPicPr>
            <a:picLocks noChangeAspect="1"/>
          </p:cNvPicPr>
          <p:nvPr/>
        </p:nvPicPr>
        <p:blipFill>
          <a:blip r:embed="rId2" cstate="print"/>
          <a:stretch>
            <a:fillRect/>
          </a:stretch>
        </p:blipFill>
        <p:spPr>
          <a:xfrm>
            <a:off x="-3778" y="0"/>
            <a:ext cx="9147778" cy="6832600"/>
          </a:xfrm>
          <a:prstGeom prst="rect">
            <a:avLst/>
          </a:prstGeom>
        </p:spPr>
      </p:pic>
      <p:grpSp>
        <p:nvGrpSpPr>
          <p:cNvPr id="49176" name="Group 24"/>
          <p:cNvGrpSpPr>
            <a:grpSpLocks/>
          </p:cNvGrpSpPr>
          <p:nvPr/>
        </p:nvGrpSpPr>
        <p:grpSpPr bwMode="auto">
          <a:xfrm>
            <a:off x="4191000" y="3124200"/>
            <a:ext cx="3540125" cy="2171700"/>
            <a:chOff x="108468150" y="110363775"/>
            <a:chExt cx="3540250" cy="2171465"/>
          </a:xfrm>
        </p:grpSpPr>
        <p:sp>
          <p:nvSpPr>
            <p:cNvPr id="49177" name="Line 25"/>
            <p:cNvSpPr>
              <a:spLocks noChangeShapeType="1"/>
            </p:cNvSpPr>
            <p:nvPr/>
          </p:nvSpPr>
          <p:spPr bwMode="auto">
            <a:xfrm>
              <a:off x="109183123" y="111579778"/>
              <a:ext cx="70560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78" name="Line 26"/>
            <p:cNvSpPr>
              <a:spLocks noChangeShapeType="1"/>
            </p:cNvSpPr>
            <p:nvPr/>
          </p:nvSpPr>
          <p:spPr bwMode="auto">
            <a:xfrm flipH="1">
              <a:off x="108630150" y="111607110"/>
              <a:ext cx="448412" cy="669176"/>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79" name="AutoShape 27"/>
            <p:cNvSpPr>
              <a:spLocks noChangeArrowheads="1"/>
            </p:cNvSpPr>
            <p:nvPr/>
          </p:nvSpPr>
          <p:spPr bwMode="auto">
            <a:xfrm>
              <a:off x="109080150" y="111084538"/>
              <a:ext cx="100504" cy="522000"/>
            </a:xfrm>
            <a:prstGeom prst="cube">
              <a:avLst>
                <a:gd name="adj" fmla="val 25000"/>
              </a:avLst>
            </a:prstGeom>
            <a:solidFill>
              <a:srgbClr val="CC9900"/>
            </a:solidFill>
            <a:ln w="635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80" name="AutoShape 28"/>
            <p:cNvSpPr>
              <a:spLocks noChangeArrowheads="1"/>
            </p:cNvSpPr>
            <p:nvPr/>
          </p:nvSpPr>
          <p:spPr bwMode="auto">
            <a:xfrm>
              <a:off x="108468150" y="111664286"/>
              <a:ext cx="162000" cy="869094"/>
            </a:xfrm>
            <a:prstGeom prst="cube">
              <a:avLst>
                <a:gd name="adj" fmla="val 25000"/>
              </a:avLst>
            </a:prstGeom>
            <a:solidFill>
              <a:srgbClr val="CC9900"/>
            </a:solid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81" name="Line 29"/>
            <p:cNvSpPr>
              <a:spLocks noChangeShapeType="1"/>
            </p:cNvSpPr>
            <p:nvPr/>
          </p:nvSpPr>
          <p:spPr bwMode="auto">
            <a:xfrm>
              <a:off x="109101706" y="110366624"/>
              <a:ext cx="0" cy="720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2" name="Line 30"/>
            <p:cNvSpPr>
              <a:spLocks noChangeShapeType="1"/>
            </p:cNvSpPr>
            <p:nvPr/>
          </p:nvSpPr>
          <p:spPr bwMode="auto">
            <a:xfrm>
              <a:off x="109993240" y="110363775"/>
              <a:ext cx="0" cy="720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3" name="Line 31"/>
            <p:cNvSpPr>
              <a:spLocks noChangeShapeType="1"/>
            </p:cNvSpPr>
            <p:nvPr/>
          </p:nvSpPr>
          <p:spPr bwMode="auto">
            <a:xfrm>
              <a:off x="108468150" y="110854286"/>
              <a:ext cx="0" cy="864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4" name="Line 32"/>
            <p:cNvSpPr>
              <a:spLocks noChangeShapeType="1"/>
            </p:cNvSpPr>
            <p:nvPr/>
          </p:nvSpPr>
          <p:spPr bwMode="auto">
            <a:xfrm>
              <a:off x="108589123" y="112533778"/>
              <a:ext cx="68400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5" name="AutoShape 33"/>
            <p:cNvSpPr>
              <a:spLocks noChangeArrowheads="1"/>
            </p:cNvSpPr>
            <p:nvPr/>
          </p:nvSpPr>
          <p:spPr bwMode="auto">
            <a:xfrm>
              <a:off x="109283326" y="111666146"/>
              <a:ext cx="162000" cy="869094"/>
            </a:xfrm>
            <a:prstGeom prst="cube">
              <a:avLst>
                <a:gd name="adj" fmla="val 25000"/>
              </a:avLst>
            </a:prstGeom>
            <a:solidFill>
              <a:srgbClr val="CC9900"/>
            </a:solid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86" name="Line 34"/>
            <p:cNvSpPr>
              <a:spLocks noChangeShapeType="1"/>
            </p:cNvSpPr>
            <p:nvPr/>
          </p:nvSpPr>
          <p:spPr bwMode="auto">
            <a:xfrm>
              <a:off x="109404150" y="110854286"/>
              <a:ext cx="0" cy="864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7" name="Line 35"/>
            <p:cNvSpPr>
              <a:spLocks noChangeShapeType="1"/>
            </p:cNvSpPr>
            <p:nvPr/>
          </p:nvSpPr>
          <p:spPr bwMode="auto">
            <a:xfrm flipH="1">
              <a:off x="109445865" y="111608381"/>
              <a:ext cx="522000" cy="882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88" name="AutoShape 36"/>
            <p:cNvSpPr>
              <a:spLocks noChangeArrowheads="1"/>
            </p:cNvSpPr>
            <p:nvPr/>
          </p:nvSpPr>
          <p:spPr bwMode="auto">
            <a:xfrm>
              <a:off x="109893471" y="111086398"/>
              <a:ext cx="100504" cy="522000"/>
            </a:xfrm>
            <a:prstGeom prst="cube">
              <a:avLst>
                <a:gd name="adj" fmla="val 25000"/>
              </a:avLst>
            </a:prstGeom>
            <a:solidFill>
              <a:srgbClr val="CC9900"/>
            </a:solidFill>
            <a:ln w="635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89" name="Line 37"/>
            <p:cNvSpPr>
              <a:spLocks noChangeShapeType="1"/>
            </p:cNvSpPr>
            <p:nvPr/>
          </p:nvSpPr>
          <p:spPr bwMode="auto">
            <a:xfrm flipH="1">
              <a:off x="110016150" y="111461775"/>
              <a:ext cx="324000" cy="900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9190" name="Line 38"/>
            <p:cNvSpPr>
              <a:spLocks noChangeShapeType="1"/>
            </p:cNvSpPr>
            <p:nvPr/>
          </p:nvSpPr>
          <p:spPr bwMode="auto">
            <a:xfrm>
              <a:off x="110403450" y="111722679"/>
              <a:ext cx="66600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91" name="Oval 39"/>
            <p:cNvSpPr>
              <a:spLocks noChangeArrowheads="1"/>
            </p:cNvSpPr>
            <p:nvPr/>
          </p:nvSpPr>
          <p:spPr bwMode="auto">
            <a:xfrm>
              <a:off x="110340150" y="110633775"/>
              <a:ext cx="1668250" cy="1764375"/>
            </a:xfrm>
            <a:prstGeom prst="ellips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65" charset="0"/>
                <a:ea typeface="Times New Roman" pitchFamily="-65" charset="0"/>
              </a:endParaRPr>
            </a:p>
          </p:txBody>
        </p:sp>
        <p:sp>
          <p:nvSpPr>
            <p:cNvPr id="49192" name="AutoShape 40"/>
            <p:cNvSpPr>
              <a:spLocks noChangeArrowheads="1"/>
            </p:cNvSpPr>
            <p:nvPr/>
          </p:nvSpPr>
          <p:spPr bwMode="auto">
            <a:xfrm>
              <a:off x="110946400" y="110705775"/>
              <a:ext cx="396000" cy="1116000"/>
            </a:xfrm>
            <a:prstGeom prst="cube">
              <a:avLst>
                <a:gd name="adj" fmla="val 25000"/>
              </a:avLst>
            </a:prstGeom>
            <a:solidFill>
              <a:srgbClr val="CC9900"/>
            </a:solid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93" name="AutoShape 41"/>
            <p:cNvSpPr>
              <a:spLocks noChangeArrowheads="1"/>
            </p:cNvSpPr>
            <p:nvPr/>
          </p:nvSpPr>
          <p:spPr bwMode="auto">
            <a:xfrm>
              <a:off x="110946400" y="111407775"/>
              <a:ext cx="288000" cy="797094"/>
            </a:xfrm>
            <a:prstGeom prst="cube">
              <a:avLst>
                <a:gd name="adj" fmla="val 8741"/>
              </a:avLst>
            </a:prstGeom>
            <a:solidFill>
              <a:srgbClr val="CCCCCC"/>
            </a:solidFill>
            <a:ln w="9525">
              <a:solidFill>
                <a:srgbClr val="000000"/>
              </a:solidFill>
              <a:prstDash val="sysDot"/>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94" name="AutoShape 42"/>
            <p:cNvSpPr>
              <a:spLocks noChangeArrowheads="1"/>
            </p:cNvSpPr>
            <p:nvPr/>
          </p:nvSpPr>
          <p:spPr bwMode="auto">
            <a:xfrm>
              <a:off x="110946400" y="111407775"/>
              <a:ext cx="288000" cy="432000"/>
            </a:xfrm>
            <a:prstGeom prst="cube">
              <a:avLst>
                <a:gd name="adj" fmla="val 8741"/>
              </a:avLst>
            </a:prstGeom>
            <a:solidFill>
              <a:srgbClr val="CC9900"/>
            </a:solid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195" name="Line 43"/>
            <p:cNvSpPr>
              <a:spLocks noChangeShapeType="1"/>
            </p:cNvSpPr>
            <p:nvPr/>
          </p:nvSpPr>
          <p:spPr bwMode="auto">
            <a:xfrm>
              <a:off x="110946400" y="111839775"/>
              <a:ext cx="259200" cy="0"/>
            </a:xfrm>
            <a:prstGeom prst="line">
              <a:avLst/>
            </a:prstGeom>
            <a:noFill/>
            <a:ln w="9525">
              <a:solidFill>
                <a:srgbClr val="CCCCCC"/>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96" name="Line 44"/>
            <p:cNvSpPr>
              <a:spLocks noChangeShapeType="1"/>
            </p:cNvSpPr>
            <p:nvPr/>
          </p:nvSpPr>
          <p:spPr bwMode="auto">
            <a:xfrm flipH="1">
              <a:off x="111209254" y="111821775"/>
              <a:ext cx="18000" cy="18000"/>
            </a:xfrm>
            <a:prstGeom prst="line">
              <a:avLst/>
            </a:prstGeom>
            <a:noFill/>
            <a:ln w="9525">
              <a:solidFill>
                <a:srgbClr val="CCCCCC"/>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197" name="Line 45"/>
            <p:cNvSpPr>
              <a:spLocks noChangeShapeType="1"/>
            </p:cNvSpPr>
            <p:nvPr/>
          </p:nvSpPr>
          <p:spPr bwMode="auto">
            <a:xfrm flipH="1">
              <a:off x="110772150" y="111821775"/>
              <a:ext cx="468000" cy="414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49198" name="Group 46"/>
          <p:cNvGrpSpPr>
            <a:grpSpLocks/>
          </p:cNvGrpSpPr>
          <p:nvPr/>
        </p:nvGrpSpPr>
        <p:grpSpPr bwMode="auto">
          <a:xfrm>
            <a:off x="4191000" y="3048000"/>
            <a:ext cx="1525587" cy="2268538"/>
            <a:chOff x="106992150" y="108011473"/>
            <a:chExt cx="1525825" cy="2269256"/>
          </a:xfrm>
        </p:grpSpPr>
        <p:sp>
          <p:nvSpPr>
            <p:cNvPr id="49199" name="Line 47"/>
            <p:cNvSpPr>
              <a:spLocks noChangeShapeType="1"/>
            </p:cNvSpPr>
            <p:nvPr/>
          </p:nvSpPr>
          <p:spPr bwMode="auto">
            <a:xfrm flipH="1">
              <a:off x="107154150" y="109352599"/>
              <a:ext cx="448412" cy="669176"/>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0" name="Line 48"/>
            <p:cNvSpPr>
              <a:spLocks noChangeShapeType="1"/>
            </p:cNvSpPr>
            <p:nvPr/>
          </p:nvSpPr>
          <p:spPr bwMode="auto">
            <a:xfrm flipH="1">
              <a:off x="108036150" y="109331820"/>
              <a:ext cx="37800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1" name="AutoShape 49"/>
            <p:cNvSpPr>
              <a:spLocks noChangeArrowheads="1"/>
            </p:cNvSpPr>
            <p:nvPr/>
          </p:nvSpPr>
          <p:spPr bwMode="auto">
            <a:xfrm>
              <a:off x="107604150" y="108830027"/>
              <a:ext cx="100504" cy="522000"/>
            </a:xfrm>
            <a:prstGeom prst="cube">
              <a:avLst>
                <a:gd name="adj" fmla="val 25000"/>
              </a:avLst>
            </a:prstGeom>
            <a:noFill/>
            <a:ln w="635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02" name="AutoShape 50"/>
            <p:cNvSpPr>
              <a:spLocks noChangeArrowheads="1"/>
            </p:cNvSpPr>
            <p:nvPr/>
          </p:nvSpPr>
          <p:spPr bwMode="auto">
            <a:xfrm>
              <a:off x="106992150" y="109409775"/>
              <a:ext cx="162000" cy="869094"/>
            </a:xfrm>
            <a:prstGeom prst="cube">
              <a:avLst>
                <a:gd name="adj" fmla="val 25000"/>
              </a:avLst>
            </a:prstGeom>
            <a:no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03" name="Rectangle 51"/>
            <p:cNvSpPr>
              <a:spLocks noChangeArrowheads="1"/>
            </p:cNvSpPr>
            <p:nvPr/>
          </p:nvSpPr>
          <p:spPr bwMode="auto">
            <a:xfrm>
              <a:off x="106992150" y="109317507"/>
              <a:ext cx="126000" cy="126000"/>
            </a:xfrm>
            <a:prstGeom prst="rect">
              <a:avLst/>
            </a:prstGeom>
            <a:solidFill>
              <a:srgbClr val="CC9900"/>
            </a:solidFill>
            <a:ln w="9525">
              <a:miter lim="800000"/>
              <a:headEnd/>
              <a:tailEnd/>
            </a:ln>
            <a:effectLst/>
            <a:scene3d>
              <a:camera prst="legacyPerspectiveTopRight">
                <a:rot lat="300000" lon="300000" rev="0"/>
              </a:camera>
              <a:lightRig rig="legacyFlat3" dir="b"/>
            </a:scene3d>
            <a:sp3d extrusionH="3630600" prstMaterial="legacyMatte">
              <a:bevelT w="13500" h="13500" prst="angle"/>
              <a:bevelB w="13500" h="13500" prst="angle"/>
              <a:extrusionClr>
                <a:srgbClr val="CC9900"/>
              </a:extrusionClr>
            </a:sp3d>
          </p:spPr>
          <p:txBody>
            <a:bodyPr vert="horz" wrap="square" lIns="36576" tIns="36576" rIns="36576" bIns="36576" numCol="1" anchor="t" anchorCtr="0" compatLnSpc="1">
              <a:prstTxWarp prst="textNoShape">
                <a:avLst/>
              </a:prstTxWarp>
              <a:flatTx/>
            </a:bodyPr>
            <a:lstStyle/>
            <a:p>
              <a:endParaRPr lang="en-US"/>
            </a:p>
          </p:txBody>
        </p:sp>
        <p:sp>
          <p:nvSpPr>
            <p:cNvPr id="49204" name="Line 52"/>
            <p:cNvSpPr>
              <a:spLocks noChangeShapeType="1"/>
            </p:cNvSpPr>
            <p:nvPr/>
          </p:nvSpPr>
          <p:spPr bwMode="auto">
            <a:xfrm>
              <a:off x="107609848" y="108014322"/>
              <a:ext cx="0" cy="720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5" name="Line 53"/>
            <p:cNvSpPr>
              <a:spLocks noChangeShapeType="1"/>
            </p:cNvSpPr>
            <p:nvPr/>
          </p:nvSpPr>
          <p:spPr bwMode="auto">
            <a:xfrm>
              <a:off x="108514597" y="108011473"/>
              <a:ext cx="0" cy="720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6" name="Line 54"/>
            <p:cNvSpPr>
              <a:spLocks noChangeShapeType="1"/>
            </p:cNvSpPr>
            <p:nvPr/>
          </p:nvSpPr>
          <p:spPr bwMode="auto">
            <a:xfrm>
              <a:off x="106992150" y="108599775"/>
              <a:ext cx="0" cy="864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7" name="Line 55"/>
            <p:cNvSpPr>
              <a:spLocks noChangeShapeType="1"/>
            </p:cNvSpPr>
            <p:nvPr/>
          </p:nvSpPr>
          <p:spPr bwMode="auto">
            <a:xfrm>
              <a:off x="107113123" y="110279267"/>
              <a:ext cx="68400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08" name="AutoShape 56"/>
            <p:cNvSpPr>
              <a:spLocks noChangeArrowheads="1"/>
            </p:cNvSpPr>
            <p:nvPr/>
          </p:nvSpPr>
          <p:spPr bwMode="auto">
            <a:xfrm>
              <a:off x="108417471" y="108831887"/>
              <a:ext cx="100504" cy="522000"/>
            </a:xfrm>
            <a:prstGeom prst="cube">
              <a:avLst>
                <a:gd name="adj" fmla="val 25000"/>
              </a:avLst>
            </a:prstGeom>
            <a:noFill/>
            <a:ln w="635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09" name="AutoShape 57"/>
            <p:cNvSpPr>
              <a:spLocks noChangeArrowheads="1"/>
            </p:cNvSpPr>
            <p:nvPr/>
          </p:nvSpPr>
          <p:spPr bwMode="auto">
            <a:xfrm>
              <a:off x="107807326" y="109411635"/>
              <a:ext cx="162000" cy="869094"/>
            </a:xfrm>
            <a:prstGeom prst="cube">
              <a:avLst>
                <a:gd name="adj" fmla="val 25000"/>
              </a:avLst>
            </a:prstGeom>
            <a:no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10" name="Rectangle 58"/>
            <p:cNvSpPr>
              <a:spLocks noChangeArrowheads="1"/>
            </p:cNvSpPr>
            <p:nvPr/>
          </p:nvSpPr>
          <p:spPr bwMode="auto">
            <a:xfrm>
              <a:off x="107807326" y="109319367"/>
              <a:ext cx="126000" cy="126000"/>
            </a:xfrm>
            <a:prstGeom prst="rect">
              <a:avLst/>
            </a:prstGeom>
            <a:solidFill>
              <a:srgbClr val="CC9900"/>
            </a:solidFill>
            <a:ln w="9525">
              <a:miter lim="800000"/>
              <a:headEnd/>
              <a:tailEnd/>
            </a:ln>
            <a:effectLst/>
            <a:scene3d>
              <a:camera prst="legacyPerspectiveTopRight">
                <a:rot lat="300000" lon="300000" rev="0"/>
              </a:camera>
              <a:lightRig rig="legacyFlat3" dir="b"/>
            </a:scene3d>
            <a:sp3d extrusionH="3630600" prstMaterial="legacyMatte">
              <a:bevelT w="13500" h="13500" prst="angle"/>
              <a:bevelB w="13500" h="13500" prst="angle"/>
              <a:extrusionClr>
                <a:srgbClr val="CC9900"/>
              </a:extrusionClr>
            </a:sp3d>
          </p:spPr>
          <p:txBody>
            <a:bodyPr vert="horz" wrap="square" lIns="36576" tIns="36576" rIns="36576" bIns="36576" numCol="1" anchor="t" anchorCtr="0" compatLnSpc="1">
              <a:prstTxWarp prst="textNoShape">
                <a:avLst/>
              </a:prstTxWarp>
              <a:flatTx/>
            </a:bodyPr>
            <a:lstStyle/>
            <a:p>
              <a:endParaRPr lang="en-US"/>
            </a:p>
          </p:txBody>
        </p:sp>
        <p:sp>
          <p:nvSpPr>
            <p:cNvPr id="49211" name="Line 59"/>
            <p:cNvSpPr>
              <a:spLocks noChangeShapeType="1"/>
            </p:cNvSpPr>
            <p:nvPr/>
          </p:nvSpPr>
          <p:spPr bwMode="auto">
            <a:xfrm>
              <a:off x="107928150" y="108599775"/>
              <a:ext cx="0" cy="864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2" name="Line 60"/>
            <p:cNvSpPr>
              <a:spLocks noChangeShapeType="1"/>
            </p:cNvSpPr>
            <p:nvPr/>
          </p:nvSpPr>
          <p:spPr bwMode="auto">
            <a:xfrm>
              <a:off x="107708712" y="109324932"/>
              <a:ext cx="9000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213" name="Line 61"/>
            <p:cNvSpPr>
              <a:spLocks noChangeShapeType="1"/>
            </p:cNvSpPr>
            <p:nvPr/>
          </p:nvSpPr>
          <p:spPr bwMode="auto">
            <a:xfrm flipH="1">
              <a:off x="107969865" y="109353870"/>
              <a:ext cx="522000" cy="88200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49214" name="Group 62"/>
          <p:cNvGrpSpPr>
            <a:grpSpLocks/>
          </p:cNvGrpSpPr>
          <p:nvPr/>
        </p:nvGrpSpPr>
        <p:grpSpPr bwMode="auto">
          <a:xfrm>
            <a:off x="4191000" y="3038474"/>
            <a:ext cx="1525588" cy="2270125"/>
            <a:chOff x="112608150" y="108131775"/>
            <a:chExt cx="1525825" cy="2269256"/>
          </a:xfrm>
        </p:grpSpPr>
        <p:sp>
          <p:nvSpPr>
            <p:cNvPr id="49215" name="Line 63"/>
            <p:cNvSpPr>
              <a:spLocks noChangeShapeType="1"/>
            </p:cNvSpPr>
            <p:nvPr/>
          </p:nvSpPr>
          <p:spPr bwMode="auto">
            <a:xfrm flipH="1">
              <a:off x="112770150" y="109472901"/>
              <a:ext cx="448412" cy="669176"/>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16" name="Line 64"/>
            <p:cNvSpPr>
              <a:spLocks noChangeShapeType="1"/>
            </p:cNvSpPr>
            <p:nvPr/>
          </p:nvSpPr>
          <p:spPr bwMode="auto">
            <a:xfrm flipH="1">
              <a:off x="113652150" y="109452122"/>
              <a:ext cx="378000" cy="1"/>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17" name="AutoShape 65"/>
            <p:cNvSpPr>
              <a:spLocks noChangeArrowheads="1"/>
            </p:cNvSpPr>
            <p:nvPr/>
          </p:nvSpPr>
          <p:spPr bwMode="auto">
            <a:xfrm>
              <a:off x="113220150" y="108950329"/>
              <a:ext cx="100504" cy="522000"/>
            </a:xfrm>
            <a:prstGeom prst="cube">
              <a:avLst>
                <a:gd name="adj" fmla="val 25000"/>
              </a:avLst>
            </a:prstGeom>
            <a:noFill/>
            <a:ln w="635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18" name="AutoShape 66"/>
            <p:cNvSpPr>
              <a:spLocks noChangeArrowheads="1"/>
            </p:cNvSpPr>
            <p:nvPr/>
          </p:nvSpPr>
          <p:spPr bwMode="auto">
            <a:xfrm>
              <a:off x="112608150" y="109530077"/>
              <a:ext cx="162000" cy="869094"/>
            </a:xfrm>
            <a:prstGeom prst="cube">
              <a:avLst>
                <a:gd name="adj" fmla="val 25000"/>
              </a:avLst>
            </a:prstGeom>
            <a:no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19" name="Rectangle 67"/>
            <p:cNvSpPr>
              <a:spLocks noChangeArrowheads="1"/>
            </p:cNvSpPr>
            <p:nvPr/>
          </p:nvSpPr>
          <p:spPr bwMode="auto">
            <a:xfrm>
              <a:off x="112608150" y="109437809"/>
              <a:ext cx="126000" cy="126000"/>
            </a:xfrm>
            <a:prstGeom prst="rect">
              <a:avLst/>
            </a:prstGeom>
            <a:solidFill>
              <a:srgbClr val="FFFFFF"/>
            </a:solidFill>
            <a:ln w="9525">
              <a:miter lim="800000"/>
              <a:headEnd/>
              <a:tailEnd/>
            </a:ln>
            <a:effectLst/>
            <a:scene3d>
              <a:camera prst="legacyPerspectiveTopRight">
                <a:rot lat="300000" lon="300000" rev="0"/>
              </a:camera>
              <a:lightRig rig="legacyFlat3" dir="b"/>
            </a:scene3d>
            <a:sp3d extrusionH="3630600" prstMaterial="legacyWireframe">
              <a:bevelT w="13500" h="13500" prst="angle"/>
              <a:bevelB w="13500" h="13500" prst="angle"/>
              <a:extrusionClr>
                <a:srgbClr val="FFFFFF"/>
              </a:extrusionClr>
            </a:sp3d>
          </p:spPr>
          <p:txBody>
            <a:bodyPr vert="horz" wrap="square" lIns="36576" tIns="36576" rIns="36576" bIns="36576" numCol="1" anchor="t" anchorCtr="0" compatLnSpc="1">
              <a:prstTxWarp prst="textNoShape">
                <a:avLst/>
              </a:prstTxWarp>
              <a:flatTx/>
            </a:bodyPr>
            <a:lstStyle/>
            <a:p>
              <a:endParaRPr lang="en-US"/>
            </a:p>
          </p:txBody>
        </p:sp>
        <p:sp>
          <p:nvSpPr>
            <p:cNvPr id="49220" name="Line 68"/>
            <p:cNvSpPr>
              <a:spLocks noChangeShapeType="1"/>
            </p:cNvSpPr>
            <p:nvPr/>
          </p:nvSpPr>
          <p:spPr bwMode="auto">
            <a:xfrm>
              <a:off x="113257785" y="108131775"/>
              <a:ext cx="1" cy="720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1" name="Line 69"/>
            <p:cNvSpPr>
              <a:spLocks noChangeShapeType="1"/>
            </p:cNvSpPr>
            <p:nvPr/>
          </p:nvSpPr>
          <p:spPr bwMode="auto">
            <a:xfrm>
              <a:off x="114130597" y="108131775"/>
              <a:ext cx="1" cy="720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2" name="Line 70"/>
            <p:cNvSpPr>
              <a:spLocks noChangeShapeType="1"/>
            </p:cNvSpPr>
            <p:nvPr/>
          </p:nvSpPr>
          <p:spPr bwMode="auto">
            <a:xfrm>
              <a:off x="112608150" y="108720077"/>
              <a:ext cx="1" cy="864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3" name="Line 71"/>
            <p:cNvSpPr>
              <a:spLocks noChangeShapeType="1"/>
            </p:cNvSpPr>
            <p:nvPr/>
          </p:nvSpPr>
          <p:spPr bwMode="auto">
            <a:xfrm>
              <a:off x="112729123" y="110399569"/>
              <a:ext cx="684000" cy="1"/>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4" name="AutoShape 72"/>
            <p:cNvSpPr>
              <a:spLocks noChangeArrowheads="1"/>
            </p:cNvSpPr>
            <p:nvPr/>
          </p:nvSpPr>
          <p:spPr bwMode="auto">
            <a:xfrm>
              <a:off x="114033471" y="108952189"/>
              <a:ext cx="100504" cy="522000"/>
            </a:xfrm>
            <a:prstGeom prst="cube">
              <a:avLst>
                <a:gd name="adj" fmla="val 25000"/>
              </a:avLst>
            </a:prstGeom>
            <a:noFill/>
            <a:ln w="635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5" name="AutoShape 73"/>
            <p:cNvSpPr>
              <a:spLocks noChangeArrowheads="1"/>
            </p:cNvSpPr>
            <p:nvPr/>
          </p:nvSpPr>
          <p:spPr bwMode="auto">
            <a:xfrm>
              <a:off x="113423326" y="109531937"/>
              <a:ext cx="162000" cy="869094"/>
            </a:xfrm>
            <a:prstGeom prst="cube">
              <a:avLst>
                <a:gd name="adj" fmla="val 25000"/>
              </a:avLst>
            </a:prstGeom>
            <a:noFill/>
            <a:ln w="9525">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6" name="Rectangle 74"/>
            <p:cNvSpPr>
              <a:spLocks noChangeArrowheads="1"/>
            </p:cNvSpPr>
            <p:nvPr/>
          </p:nvSpPr>
          <p:spPr bwMode="auto">
            <a:xfrm>
              <a:off x="113423326" y="109439669"/>
              <a:ext cx="126000" cy="126000"/>
            </a:xfrm>
            <a:prstGeom prst="rect">
              <a:avLst/>
            </a:prstGeom>
            <a:solidFill>
              <a:srgbClr val="FFFFFF"/>
            </a:solidFill>
            <a:ln w="9525">
              <a:miter lim="800000"/>
              <a:headEnd/>
              <a:tailEnd/>
            </a:ln>
            <a:effectLst/>
            <a:scene3d>
              <a:camera prst="legacyPerspectiveTopRight">
                <a:rot lat="300000" lon="300000" rev="0"/>
              </a:camera>
              <a:lightRig rig="legacyFlat3" dir="b"/>
            </a:scene3d>
            <a:sp3d extrusionH="3630600" prstMaterial="legacyWireframe">
              <a:bevelT w="13500" h="13500" prst="angle"/>
              <a:bevelB w="13500" h="13500" prst="angle"/>
              <a:extrusionClr>
                <a:srgbClr val="FFFFFF"/>
              </a:extrusionClr>
            </a:sp3d>
          </p:spPr>
          <p:txBody>
            <a:bodyPr vert="horz" wrap="square" lIns="36576" tIns="36576" rIns="36576" bIns="36576" numCol="1" anchor="t" anchorCtr="0" compatLnSpc="1">
              <a:prstTxWarp prst="textNoShape">
                <a:avLst/>
              </a:prstTxWarp>
              <a:flatTx/>
            </a:bodyPr>
            <a:lstStyle/>
            <a:p>
              <a:endParaRPr lang="en-US"/>
            </a:p>
          </p:txBody>
        </p:sp>
        <p:sp>
          <p:nvSpPr>
            <p:cNvPr id="49227" name="Line 75"/>
            <p:cNvSpPr>
              <a:spLocks noChangeShapeType="1"/>
            </p:cNvSpPr>
            <p:nvPr/>
          </p:nvSpPr>
          <p:spPr bwMode="auto">
            <a:xfrm>
              <a:off x="113544150" y="109013775"/>
              <a:ext cx="1" cy="570302"/>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8" name="Line 76"/>
            <p:cNvSpPr>
              <a:spLocks noChangeShapeType="1"/>
            </p:cNvSpPr>
            <p:nvPr/>
          </p:nvSpPr>
          <p:spPr bwMode="auto">
            <a:xfrm>
              <a:off x="113324712" y="109445234"/>
              <a:ext cx="90000" cy="1"/>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29" name="Line 77"/>
            <p:cNvSpPr>
              <a:spLocks noChangeShapeType="1"/>
            </p:cNvSpPr>
            <p:nvPr/>
          </p:nvSpPr>
          <p:spPr bwMode="auto">
            <a:xfrm flipH="1">
              <a:off x="113585865" y="109474172"/>
              <a:ext cx="522000" cy="882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230" name="Rectangle 78"/>
            <p:cNvSpPr>
              <a:spLocks noChangeArrowheads="1"/>
            </p:cNvSpPr>
            <p:nvPr/>
          </p:nvSpPr>
          <p:spPr bwMode="auto">
            <a:xfrm flipV="1">
              <a:off x="113112150" y="108905775"/>
              <a:ext cx="928335" cy="41849"/>
            </a:xfrm>
            <a:prstGeom prst="rect">
              <a:avLst/>
            </a:prstGeom>
            <a:solidFill>
              <a:srgbClr val="CC9900"/>
            </a:solidFill>
            <a:ln w="9525">
              <a:miter lim="800000"/>
              <a:headEnd/>
              <a:tailEnd/>
            </a:ln>
            <a:effectLst/>
            <a:scene3d>
              <a:camera prst="legacyPerspectiveTopRight">
                <a:rot lat="300000" lon="300000" rev="0"/>
              </a:camera>
              <a:lightRig rig="legacyFlat3" dir="b"/>
            </a:scene3d>
            <a:sp3d extrusionH="430200" prstMaterial="legacyMatte">
              <a:bevelT w="13500" h="13500" prst="angle"/>
              <a:bevelB w="13500" h="13500" prst="angle"/>
              <a:extrusionClr>
                <a:srgbClr val="CC9900"/>
              </a:extrusionClr>
            </a:sp3d>
          </p:spPr>
          <p:txBody>
            <a:bodyPr vert="horz" wrap="square" lIns="36576" tIns="36576" rIns="36576" bIns="36576" numCol="1" anchor="t" anchorCtr="0" compatLnSpc="1">
              <a:prstTxWarp prst="textNoShape">
                <a:avLst/>
              </a:prstTxWarp>
              <a:flatTx/>
            </a:bodyPr>
            <a:lstStyle/>
            <a:p>
              <a:endParaRPr lang="en-US"/>
            </a:p>
          </p:txBody>
        </p:sp>
      </p:grpSp>
      <p:pic>
        <p:nvPicPr>
          <p:cNvPr id="83" name="Picture 82" descr="MBCOL COVER 1.JPG"/>
          <p:cNvPicPr>
            <a:picLocks noChangeAspect="1"/>
          </p:cNvPicPr>
          <p:nvPr/>
        </p:nvPicPr>
        <p:blipFill>
          <a:blip r:embed="rId3" cstate="print"/>
          <a:stretch>
            <a:fillRect/>
          </a:stretch>
        </p:blipFill>
        <p:spPr>
          <a:xfrm>
            <a:off x="5410200" y="2209800"/>
            <a:ext cx="3016401" cy="4297505"/>
          </a:xfrm>
          <a:prstGeom prst="rect">
            <a:avLst/>
          </a:prstGeom>
        </p:spPr>
      </p:pic>
      <p:pic>
        <p:nvPicPr>
          <p:cNvPr id="84" name="Picture 83" descr="B&amp;P Cover.jpg"/>
          <p:cNvPicPr>
            <a:picLocks noChangeAspect="1"/>
          </p:cNvPicPr>
          <p:nvPr/>
        </p:nvPicPr>
        <p:blipFill>
          <a:blip r:embed="rId4" cstate="print"/>
          <a:stretch>
            <a:fillRect/>
          </a:stretch>
        </p:blipFill>
        <p:spPr>
          <a:xfrm>
            <a:off x="5410200" y="2209800"/>
            <a:ext cx="3004756" cy="4267200"/>
          </a:xfrm>
          <a:prstGeom prst="rect">
            <a:avLst/>
          </a:prstGeom>
        </p:spPr>
      </p:pic>
      <p:pic>
        <p:nvPicPr>
          <p:cNvPr id="85" name="Picture 84" descr="IMG_1650.JPG"/>
          <p:cNvPicPr>
            <a:picLocks noChangeAspect="1"/>
          </p:cNvPicPr>
          <p:nvPr/>
        </p:nvPicPr>
        <p:blipFill>
          <a:blip r:embed="rId5" cstate="print"/>
          <a:stretch>
            <a:fillRect/>
          </a:stretch>
        </p:blipFill>
        <p:spPr>
          <a:xfrm>
            <a:off x="0" y="14111"/>
            <a:ext cx="9144000" cy="6829778"/>
          </a:xfrm>
          <a:prstGeom prst="rect">
            <a:avLst/>
          </a:prstGeom>
        </p:spPr>
      </p:pic>
      <p:pic>
        <p:nvPicPr>
          <p:cNvPr id="86" name="Picture 85" descr="IMG_1658.JPG"/>
          <p:cNvPicPr>
            <a:picLocks noChangeAspect="1"/>
          </p:cNvPicPr>
          <p:nvPr/>
        </p:nvPicPr>
        <p:blipFill>
          <a:blip r:embed="rId6" cstate="print"/>
          <a:stretch>
            <a:fillRect/>
          </a:stretch>
        </p:blipFill>
        <p:spPr>
          <a:xfrm>
            <a:off x="0" y="14111"/>
            <a:ext cx="9144000" cy="6829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85"/>
                                        </p:tgtEl>
                                      </p:cBhvr>
                                    </p:animEffect>
                                    <p:set>
                                      <p:cBhvr>
                                        <p:cTn id="28" dur="1" fill="hold">
                                          <p:stCondLst>
                                            <p:cond delay="1999"/>
                                          </p:stCondLst>
                                        </p:cTn>
                                        <p:tgtEl>
                                          <p:spTgt spid="85"/>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86"/>
                                        </p:tgtEl>
                                      </p:cBhvr>
                                    </p:animEffect>
                                    <p:set>
                                      <p:cBhvr>
                                        <p:cTn id="36" dur="1" fill="hold">
                                          <p:stCondLst>
                                            <p:cond delay="1999"/>
                                          </p:stCondLst>
                                        </p:cTn>
                                        <p:tgtEl>
                                          <p:spTgt spid="86"/>
                                        </p:tgtEl>
                                        <p:attrNameLst>
                                          <p:attrName>style.visibility</p:attrName>
                                        </p:attrNameLst>
                                      </p:cBhvr>
                                      <p:to>
                                        <p:strVal val="hidden"/>
                                      </p:to>
                                    </p:se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2000"/>
                                        <p:tgtEl>
                                          <p:spTgt spid="7">
                                            <p:txEl>
                                              <p:pRg st="1" end="1"/>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9176"/>
                                        </p:tgtEl>
                                        <p:attrNameLst>
                                          <p:attrName>style.visibility</p:attrName>
                                        </p:attrNameLst>
                                      </p:cBhvr>
                                      <p:to>
                                        <p:strVal val="visible"/>
                                      </p:to>
                                    </p:set>
                                    <p:animEffect transition="in" filter="fade">
                                      <p:cBhvr>
                                        <p:cTn id="44" dur="2000"/>
                                        <p:tgtEl>
                                          <p:spTgt spid="491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49176"/>
                                        </p:tgtEl>
                                      </p:cBhvr>
                                    </p:animEffect>
                                    <p:set>
                                      <p:cBhvr>
                                        <p:cTn id="49" dur="1" fill="hold">
                                          <p:stCondLst>
                                            <p:cond delay="1999"/>
                                          </p:stCondLst>
                                        </p:cTn>
                                        <p:tgtEl>
                                          <p:spTgt spid="49176"/>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9198"/>
                                        </p:tgtEl>
                                        <p:attrNameLst>
                                          <p:attrName>style.visibility</p:attrName>
                                        </p:attrNameLst>
                                      </p:cBhvr>
                                      <p:to>
                                        <p:strVal val="visible"/>
                                      </p:to>
                                    </p:set>
                                    <p:animEffect transition="in" filter="fade">
                                      <p:cBhvr>
                                        <p:cTn id="53" dur="2000"/>
                                        <p:tgtEl>
                                          <p:spTgt spid="4919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49198"/>
                                        </p:tgtEl>
                                      </p:cBhvr>
                                    </p:animEffect>
                                    <p:set>
                                      <p:cBhvr>
                                        <p:cTn id="58" dur="1" fill="hold">
                                          <p:stCondLst>
                                            <p:cond delay="1999"/>
                                          </p:stCondLst>
                                        </p:cTn>
                                        <p:tgtEl>
                                          <p:spTgt spid="49198"/>
                                        </p:tgtEl>
                                        <p:attrNameLst>
                                          <p:attrName>style.visibility</p:attrName>
                                        </p:attrNameLst>
                                      </p:cBhvr>
                                      <p:to>
                                        <p:strVal val="hidden"/>
                                      </p:to>
                                    </p:se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49214"/>
                                        </p:tgtEl>
                                        <p:attrNameLst>
                                          <p:attrName>style.visibility</p:attrName>
                                        </p:attrNameLst>
                                      </p:cBhvr>
                                      <p:to>
                                        <p:strVal val="visible"/>
                                      </p:to>
                                    </p:set>
                                    <p:animEffect transition="in" filter="fade">
                                      <p:cBhvr>
                                        <p:cTn id="62" dur="2000"/>
                                        <p:tgtEl>
                                          <p:spTgt spid="492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49214"/>
                                        </p:tgtEl>
                                      </p:cBhvr>
                                    </p:animEffect>
                                    <p:set>
                                      <p:cBhvr>
                                        <p:cTn id="67" dur="1" fill="hold">
                                          <p:stCondLst>
                                            <p:cond delay="1999"/>
                                          </p:stCondLst>
                                        </p:cTn>
                                        <p:tgtEl>
                                          <p:spTgt spid="49214"/>
                                        </p:tgtEl>
                                        <p:attrNameLst>
                                          <p:attrName>style.visibility</p:attrName>
                                        </p:attrNameLst>
                                      </p:cBhvr>
                                      <p:to>
                                        <p:strVal val="hidden"/>
                                      </p:to>
                                    </p:se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animEffect transition="in" filter="fade">
                                      <p:cBhvr>
                                        <p:cTn id="71" dur="2000"/>
                                        <p:tgtEl>
                                          <p:spTgt spid="7">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txEl>
                                              <p:pRg st="3" end="3"/>
                                            </p:txEl>
                                          </p:spTgt>
                                        </p:tgtEl>
                                        <p:attrNameLst>
                                          <p:attrName>style.visibility</p:attrName>
                                        </p:attrNameLst>
                                      </p:cBhvr>
                                      <p:to>
                                        <p:strVal val="visible"/>
                                      </p:to>
                                    </p:set>
                                    <p:animEffect transition="in" filter="fade">
                                      <p:cBhvr>
                                        <p:cTn id="76" dur="2000"/>
                                        <p:tgtEl>
                                          <p:spTgt spid="7">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animEffect transition="in" filter="fade">
                                      <p:cBhvr>
                                        <p:cTn id="81" dur="2000"/>
                                        <p:tgtEl>
                                          <p:spTgt spid="7">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
                                            <p:txEl>
                                              <p:pRg st="5" end="5"/>
                                            </p:txEl>
                                          </p:spTgt>
                                        </p:tgtEl>
                                        <p:attrNameLst>
                                          <p:attrName>style.visibility</p:attrName>
                                        </p:attrNameLst>
                                      </p:cBhvr>
                                      <p:to>
                                        <p:strVal val="visible"/>
                                      </p:to>
                                    </p:set>
                                    <p:animEffect transition="in" filter="fade">
                                      <p:cBhvr>
                                        <p:cTn id="86" dur="2000"/>
                                        <p:tgtEl>
                                          <p:spTgt spid="7">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animEffect transition="in" filter="fade">
                                      <p:cBhvr>
                                        <p:cTn id="91" dur="2000"/>
                                        <p:tgtEl>
                                          <p:spTgt spid="7">
                                            <p:txEl>
                                              <p:pRg st="6" end="6"/>
                                            </p:txEl>
                                          </p:spTgt>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2000"/>
                                        <p:tgtEl>
                                          <p:spTgt spid="8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2000"/>
                                        <p:tgtEl>
                                          <p:spTgt spid="83"/>
                                        </p:tgtEl>
                                      </p:cBhvr>
                                    </p:animEffect>
                                    <p:set>
                                      <p:cBhvr>
                                        <p:cTn id="100" dur="1" fill="hold">
                                          <p:stCondLst>
                                            <p:cond delay="1999"/>
                                          </p:stCondLst>
                                        </p:cTn>
                                        <p:tgtEl>
                                          <p:spTgt spid="83"/>
                                        </p:tgtEl>
                                        <p:attrNameLst>
                                          <p:attrName>style.visibility</p:attrName>
                                        </p:attrNameLst>
                                      </p:cBhvr>
                                      <p:to>
                                        <p:strVal val="hidden"/>
                                      </p:to>
                                    </p:set>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2000"/>
                                        <p:tgtEl>
                                          <p:spTgt spid="8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2000"/>
                                        <p:tgtEl>
                                          <p:spTgt spid="84"/>
                                        </p:tgtEl>
                                      </p:cBhvr>
                                    </p:animEffect>
                                    <p:set>
                                      <p:cBhvr>
                                        <p:cTn id="109" dur="1" fill="hold">
                                          <p:stCondLst>
                                            <p:cond delay="1999"/>
                                          </p:stCondLst>
                                        </p:cTn>
                                        <p:tgtEl>
                                          <p:spTgt spid="84"/>
                                        </p:tgtEl>
                                        <p:attrNameLst>
                                          <p:attrName>style.visibility</p:attrName>
                                        </p:attrNameLst>
                                      </p:cBhvr>
                                      <p:to>
                                        <p:strVal val="hidden"/>
                                      </p:to>
                                    </p:se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7">
                                            <p:txEl>
                                              <p:pRg st="7" end="7"/>
                                            </p:txEl>
                                          </p:spTgt>
                                        </p:tgtEl>
                                        <p:attrNameLst>
                                          <p:attrName>style.visibility</p:attrName>
                                        </p:attrNameLst>
                                      </p:cBhvr>
                                      <p:to>
                                        <p:strVal val="visible"/>
                                      </p:to>
                                    </p:set>
                                    <p:animEffect transition="in" filter="fade">
                                      <p:cBhvr>
                                        <p:cTn id="113" dur="2000"/>
                                        <p:tgtEl>
                                          <p:spTgt spid="7">
                                            <p:txEl>
                                              <p:pRg st="7" end="7"/>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7">
                                            <p:txEl>
                                              <p:pRg st="8" end="8"/>
                                            </p:txEl>
                                          </p:spTgt>
                                        </p:tgtEl>
                                        <p:attrNameLst>
                                          <p:attrName>style.visibility</p:attrName>
                                        </p:attrNameLst>
                                      </p:cBhvr>
                                      <p:to>
                                        <p:strVal val="visible"/>
                                      </p:to>
                                    </p:set>
                                    <p:animEffect transition="in" filter="fade">
                                      <p:cBhvr>
                                        <p:cTn id="118" dur="2000"/>
                                        <p:tgtEl>
                                          <p:spTgt spid="7">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
                                            <p:txEl>
                                              <p:pRg st="9" end="9"/>
                                            </p:txEl>
                                          </p:spTgt>
                                        </p:tgtEl>
                                        <p:attrNameLst>
                                          <p:attrName>style.visibility</p:attrName>
                                        </p:attrNameLst>
                                      </p:cBhvr>
                                      <p:to>
                                        <p:strVal val="visible"/>
                                      </p:to>
                                    </p:set>
                                    <p:animEffect transition="in" filter="fade">
                                      <p:cBhvr>
                                        <p:cTn id="123" dur="2000"/>
                                        <p:tgtEl>
                                          <p:spTgt spid="7">
                                            <p:txEl>
                                              <p:pRg st="9" end="9"/>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7">
                                            <p:txEl>
                                              <p:pRg st="10" end="10"/>
                                            </p:txEl>
                                          </p:spTgt>
                                        </p:tgtEl>
                                        <p:attrNameLst>
                                          <p:attrName>style.visibility</p:attrName>
                                        </p:attrNameLst>
                                      </p:cBhvr>
                                      <p:to>
                                        <p:strVal val="visible"/>
                                      </p:to>
                                    </p:set>
                                    <p:animEffect transition="in" filter="fade">
                                      <p:cBhvr>
                                        <p:cTn id="128" dur="2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dirty="0" smtClean="0">
                <a:solidFill>
                  <a:schemeClr val="tx2">
                    <a:satMod val="200000"/>
                  </a:schemeClr>
                </a:solidFill>
              </a:rPr>
              <a:t>Be Aware!</a:t>
            </a:r>
            <a:endParaRPr lang="en-US" sz="4700" dirty="0"/>
          </a:p>
        </p:txBody>
      </p:sp>
      <p:sp>
        <p:nvSpPr>
          <p:cNvPr id="7" name="Content Placeholder 2"/>
          <p:cNvSpPr>
            <a:spLocks noGrp="1"/>
          </p:cNvSpPr>
          <p:nvPr>
            <p:ph idx="1"/>
          </p:nvPr>
        </p:nvSpPr>
        <p:spPr>
          <a:xfrm>
            <a:off x="457200" y="1935480"/>
            <a:ext cx="8229600" cy="4389120"/>
          </a:xfrm>
        </p:spPr>
        <p:txBody>
          <a:bodyPr>
            <a:normAutofit/>
          </a:bodyPr>
          <a:lstStyle/>
          <a:p>
            <a:pPr algn="just">
              <a:lnSpc>
                <a:spcPct val="90000"/>
              </a:lnSpc>
              <a:buFont typeface="Wingdings" charset="2"/>
              <a:buChar char="§"/>
            </a:pPr>
            <a:r>
              <a:rPr lang="en-GB" sz="2400" dirty="0" smtClean="0"/>
              <a:t>The funeral </a:t>
            </a:r>
            <a:r>
              <a:rPr lang="en-GB" sz="2400" b="1" u="sng" dirty="0" smtClean="0"/>
              <a:t>MUST</a:t>
            </a:r>
            <a:r>
              <a:rPr lang="en-GB" sz="2400" dirty="0" smtClean="0"/>
              <a:t> take place at the appointed time. Delays may result in this service being withdrawn.</a:t>
            </a:r>
          </a:p>
          <a:p>
            <a:pPr algn="just">
              <a:lnSpc>
                <a:spcPct val="90000"/>
              </a:lnSpc>
              <a:buFont typeface="Wingdings" charset="2"/>
              <a:buChar char="§"/>
            </a:pPr>
            <a:r>
              <a:rPr lang="en-GB" sz="2400" dirty="0" smtClean="0"/>
              <a:t>Funeral times must be agreed with the Cemeteries Department and or MBCOL before announcements are made</a:t>
            </a:r>
          </a:p>
          <a:p>
            <a:pPr algn="just">
              <a:lnSpc>
                <a:spcPct val="90000"/>
              </a:lnSpc>
              <a:buFont typeface="Wingdings" charset="2"/>
              <a:buChar char="§"/>
            </a:pPr>
            <a:r>
              <a:rPr lang="en-GB" sz="2400" dirty="0" smtClean="0"/>
              <a:t>During the winter months funeral’s should be completed 30 minutes before sunset and during the peak summer months by 7.30pm</a:t>
            </a:r>
          </a:p>
          <a:p>
            <a:pPr algn="just">
              <a:lnSpc>
                <a:spcPct val="90000"/>
              </a:lnSpc>
              <a:buFont typeface="Wingdings" charset="2"/>
              <a:buChar char="§"/>
            </a:pPr>
            <a:r>
              <a:rPr lang="en-GB" sz="2400" dirty="0" smtClean="0"/>
              <a:t>Settle up – Always settle service charges and bills promptly as defaulting may lead to refusal of service or a payment in advance system for future service users</a:t>
            </a:r>
          </a:p>
          <a:p>
            <a:pPr algn="just">
              <a:lnSpc>
                <a:spcPct val="90000"/>
              </a:lnSpc>
              <a:buFont typeface="Wingdings" charset="2"/>
              <a:buChar char="§"/>
            </a:pPr>
            <a:r>
              <a:rPr lang="en-GB" sz="2400" dirty="0" smtClean="0"/>
              <a:t>Infection Control - Always take adequate safety measures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ormAutofit/>
          </a:bodyPr>
          <a:lstStyle/>
          <a:p>
            <a:pPr algn="ctr">
              <a:buNone/>
            </a:pPr>
            <a:endParaRPr lang="en-GB" sz="1000" dirty="0" smtClean="0">
              <a:solidFill>
                <a:schemeClr val="tx2">
                  <a:satMod val="200000"/>
                </a:schemeClr>
              </a:solidFill>
            </a:endParaRPr>
          </a:p>
          <a:p>
            <a:pPr algn="ctr">
              <a:buNone/>
            </a:pPr>
            <a:endParaRPr lang="en-GB" sz="1000" dirty="0" smtClean="0">
              <a:solidFill>
                <a:schemeClr val="tx2">
                  <a:satMod val="200000"/>
                </a:schemeClr>
              </a:solidFill>
            </a:endParaRPr>
          </a:p>
          <a:p>
            <a:pPr algn="ctr">
              <a:buNone/>
            </a:pPr>
            <a:r>
              <a:rPr lang="en-GB" sz="10000" dirty="0" smtClean="0">
                <a:solidFill>
                  <a:schemeClr val="tx2">
                    <a:satMod val="200000"/>
                  </a:schemeClr>
                </a:solidFill>
              </a:rPr>
              <a:t>Q &amp; A</a:t>
            </a:r>
            <a:endParaRPr lang="en-US" sz="1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ctr" eaLnBrk="1" hangingPunct="1">
              <a:buFont typeface="Wingdings 2" pitchFamily="-65" charset="2"/>
              <a:buNone/>
            </a:pPr>
            <a:endParaRPr lang="en-GB" dirty="0">
              <a:solidFill>
                <a:srgbClr val="10C483"/>
              </a:solidFill>
              <a:ea typeface="ＭＳ Ｐゴシック" pitchFamily="-65" charset="-128"/>
              <a:cs typeface="ＭＳ Ｐゴシック" pitchFamily="-65" charset="-128"/>
            </a:endParaRPr>
          </a:p>
          <a:p>
            <a:pPr algn="ctr" eaLnBrk="1" hangingPunct="1">
              <a:buFont typeface="Wingdings 2" pitchFamily="-65" charset="2"/>
              <a:buNone/>
            </a:pPr>
            <a:endParaRPr lang="en-GB" sz="2000" dirty="0">
              <a:solidFill>
                <a:srgbClr val="002060"/>
              </a:solidFill>
              <a:ea typeface="ＭＳ Ｐゴシック" pitchFamily="-65" charset="-128"/>
              <a:cs typeface="ＭＳ Ｐゴシック" pitchFamily="-65" charset="-128"/>
            </a:endParaRPr>
          </a:p>
          <a:p>
            <a:pPr algn="ctr" eaLnBrk="1" hangingPunct="1">
              <a:buFont typeface="Wingdings 2" pitchFamily="-65" charset="2"/>
              <a:buNone/>
            </a:pPr>
            <a:endParaRPr lang="en-GB" sz="2000" dirty="0">
              <a:solidFill>
                <a:srgbClr val="002060"/>
              </a:solidFill>
              <a:ea typeface="ＭＳ Ｐゴシック" pitchFamily="-65" charset="-128"/>
              <a:cs typeface="ＭＳ Ｐゴシック" pitchFamily="-65" charset="-128"/>
            </a:endParaRPr>
          </a:p>
          <a:p>
            <a:pPr algn="ctr" eaLnBrk="1" hangingPunct="1">
              <a:buFont typeface="Wingdings 2" pitchFamily="-65" charset="2"/>
              <a:buNone/>
            </a:pPr>
            <a:r>
              <a:rPr lang="en-GB" sz="7200" dirty="0" smtClean="0">
                <a:solidFill>
                  <a:schemeClr val="accent6"/>
                </a:solidFill>
                <a:ea typeface="ＭＳ Ｐゴシック" pitchFamily="-65" charset="-128"/>
                <a:cs typeface="ＭＳ Ｐゴシック" pitchFamily="-65" charset="-128"/>
                <a:hlinkClick r:id="rId2"/>
              </a:rPr>
              <a:t>www.mbcol.org.uk</a:t>
            </a:r>
            <a:endParaRPr lang="en-GB" sz="7200" dirty="0" smtClean="0">
              <a:solidFill>
                <a:schemeClr val="accent6"/>
              </a:solidFill>
              <a:ea typeface="ＭＳ Ｐゴシック" pitchFamily="-65" charset="-128"/>
              <a:cs typeface="ＭＳ Ｐゴシック" pitchFamily="-65" charset="-128"/>
            </a:endParaRPr>
          </a:p>
          <a:p>
            <a:pPr algn="ctr" eaLnBrk="1" hangingPunct="1">
              <a:buFont typeface="Wingdings 2" pitchFamily="-65" charset="2"/>
              <a:buNone/>
            </a:pPr>
            <a:r>
              <a:rPr lang="en-GB" sz="7200" dirty="0" smtClean="0">
                <a:solidFill>
                  <a:schemeClr val="accent6"/>
                </a:solidFill>
                <a:ea typeface="ＭＳ Ｐゴシック" pitchFamily="-65" charset="-128"/>
                <a:cs typeface="ＭＳ Ｐゴシック" pitchFamily="-65" charset="-128"/>
                <a:hlinkClick r:id="rId3"/>
              </a:rPr>
              <a:t>www.owma.org.uk</a:t>
            </a:r>
            <a:endParaRPr lang="en-GB" sz="7200" dirty="0" smtClean="0">
              <a:solidFill>
                <a:schemeClr val="accent6"/>
              </a:solidFill>
              <a:ea typeface="ＭＳ Ｐゴシック" pitchFamily="-65" charset="-128"/>
              <a:cs typeface="ＭＳ Ｐゴシック" pitchFamily="-65" charset="-128"/>
            </a:endParaRPr>
          </a:p>
          <a:p>
            <a:pPr algn="ctr" eaLnBrk="1" hangingPunct="1">
              <a:buFont typeface="Wingdings 2" pitchFamily="-65" charset="2"/>
              <a:buNone/>
            </a:pPr>
            <a:r>
              <a:rPr lang="en-GB" sz="7200" dirty="0" smtClean="0">
                <a:solidFill>
                  <a:schemeClr val="accent6"/>
                </a:solidFill>
                <a:ea typeface="ＭＳ Ｐゴシック" pitchFamily="-65" charset="-128"/>
                <a:cs typeface="ＭＳ Ｐゴシック" pitchFamily="-65" charset="-128"/>
                <a:hlinkClick r:id="rId4"/>
              </a:rPr>
              <a:t>www.muslimschooloadby.co.uk</a:t>
            </a:r>
            <a:r>
              <a:rPr lang="en-GB" sz="7200" dirty="0" smtClean="0">
                <a:solidFill>
                  <a:schemeClr val="accent6"/>
                </a:solidFill>
                <a:ea typeface="ＭＳ Ｐゴシック" pitchFamily="-65" charset="-128"/>
                <a:cs typeface="ＭＳ Ｐゴシック" pitchFamily="-65" charset="-128"/>
              </a:rPr>
              <a:t> </a:t>
            </a:r>
          </a:p>
          <a:p>
            <a:pPr algn="ctr" eaLnBrk="1" hangingPunct="1">
              <a:buFont typeface="Wingdings 2" pitchFamily="-65" charset="2"/>
              <a:buNone/>
            </a:pPr>
            <a:endParaRPr lang="en-GB" dirty="0" smtClean="0">
              <a:ea typeface="ＭＳ Ｐゴシック" pitchFamily="-65" charset="-128"/>
              <a:cs typeface="ＭＳ Ｐゴシック" pitchFamily="-65" charset="-128"/>
            </a:endParaRPr>
          </a:p>
        </p:txBody>
      </p:sp>
      <p:sp>
        <p:nvSpPr>
          <p:cNvPr id="5" name="Title 1"/>
          <p:cNvSpPr>
            <a:spLocks noGrp="1"/>
          </p:cNvSpPr>
          <p:nvPr>
            <p:ph type="title"/>
          </p:nvPr>
        </p:nvSpPr>
        <p:spPr>
          <a:xfrm>
            <a:off x="457200" y="704088"/>
            <a:ext cx="8229600" cy="1143000"/>
          </a:xfrm>
        </p:spPr>
        <p:txBody>
          <a:bodyPr/>
          <a:lstStyle/>
          <a:p>
            <a:pPr algn="ctr" eaLnBrk="1" fontAlgn="auto" hangingPunct="1">
              <a:spcAft>
                <a:spcPts val="0"/>
              </a:spcAft>
              <a:defRPr/>
            </a:pPr>
            <a:r>
              <a:rPr lang="en-US" dirty="0" smtClean="0">
                <a:solidFill>
                  <a:schemeClr val="tx2">
                    <a:satMod val="200000"/>
                  </a:schemeClr>
                </a:solidFill>
              </a:rPr>
              <a:t>Thank You</a:t>
            </a:r>
            <a:endParaRPr lang="en-US" dirty="0">
              <a:solidFill>
                <a:schemeClr val="tx2">
                  <a:satMod val="20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repeatCount="indefinite" fill="hold" grpId="0" nodeType="afterEffect">
                                  <p:stCondLst>
                                    <p:cond delay="2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3000"/>
                                        <p:tgtEl>
                                          <p:spTgt spid="3">
                                            <p:txEl>
                                              <p:pRg st="3" end="3"/>
                                            </p:txEl>
                                          </p:spTgt>
                                        </p:tgtEl>
                                      </p:cBhvr>
                                    </p:animEffect>
                                  </p:childTnLst>
                                </p:cTn>
                              </p:par>
                              <p:par>
                                <p:cTn id="12" presetID="10" presetClass="entr" presetSubtype="0" repeatCount="indefinite"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3000"/>
                                        <p:tgtEl>
                                          <p:spTgt spid="3">
                                            <p:txEl>
                                              <p:pRg st="4" end="4"/>
                                            </p:txEl>
                                          </p:spTgt>
                                        </p:tgtEl>
                                      </p:cBhvr>
                                    </p:animEffect>
                                  </p:childTnLst>
                                </p:cTn>
                              </p:par>
                              <p:par>
                                <p:cTn id="15" presetID="10" presetClass="entr" presetSubtype="0" repeatCount="indefinite"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smtClean="0">
                <a:solidFill>
                  <a:schemeClr val="tx2">
                    <a:satMod val="200000"/>
                  </a:schemeClr>
                </a:solidFill>
                <a:cs typeface=""/>
              </a:rPr>
              <a:t>Importance of this knowledge</a:t>
            </a:r>
            <a:endParaRPr lang="en-US" dirty="0">
              <a:solidFill>
                <a:schemeClr val="tx2">
                  <a:satMod val="200000"/>
                </a:schemeClr>
              </a:solidFill>
              <a:cs typeface=""/>
            </a:endParaRPr>
          </a:p>
        </p:txBody>
      </p:sp>
      <p:sp>
        <p:nvSpPr>
          <p:cNvPr id="3" name="Content Placeholder 2"/>
          <p:cNvSpPr>
            <a:spLocks noGrp="1"/>
          </p:cNvSpPr>
          <p:nvPr>
            <p:ph idx="1"/>
          </p:nvPr>
        </p:nvSpPr>
        <p:spPr/>
        <p:txBody>
          <a:bodyPr/>
          <a:lstStyle/>
          <a:p>
            <a:pPr algn="just" eaLnBrk="1" hangingPunct="1">
              <a:buFont typeface="Wingdings" charset="2"/>
              <a:buChar char="§"/>
            </a:pPr>
            <a:r>
              <a:rPr lang="en-GB" sz="2800" dirty="0" smtClean="0"/>
              <a:t>The knowledge of knowing how to wash and bury the deceased is </a:t>
            </a:r>
            <a:r>
              <a:rPr lang="en-GB" sz="2800" i="1" dirty="0" smtClean="0"/>
              <a:t>Fard al-</a:t>
            </a:r>
            <a:r>
              <a:rPr lang="en-GB" sz="2800" i="1" dirty="0" err="1" smtClean="0"/>
              <a:t>kafayah</a:t>
            </a:r>
            <a:r>
              <a:rPr lang="en-GB" sz="2800" i="1" dirty="0" smtClean="0"/>
              <a:t> </a:t>
            </a:r>
            <a:r>
              <a:rPr lang="en-GB" sz="2800" dirty="0" smtClean="0"/>
              <a:t>that is an obligatory duty enjoined upon all Muslims in the community. However if it is performed by some, the other members are cleared of the obligation.</a:t>
            </a:r>
          </a:p>
          <a:p>
            <a:pPr eaLnBrk="1" hangingPunct="1"/>
            <a:endParaRPr lang="en-GB"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200000"/>
                  </a:schemeClr>
                </a:solidFill>
                <a:cs typeface="Consolas (heading)"/>
              </a:rPr>
              <a:t>At the time of </a:t>
            </a:r>
            <a:r>
              <a:rPr lang="en-US" dirty="0" smtClean="0">
                <a:solidFill>
                  <a:schemeClr val="tx2">
                    <a:satMod val="200000"/>
                  </a:schemeClr>
                </a:solidFill>
                <a:cs typeface="Consolas"/>
              </a:rPr>
              <a:t>passing</a:t>
            </a:r>
            <a:r>
              <a:rPr lang="en-US" dirty="0" smtClean="0">
                <a:solidFill>
                  <a:schemeClr val="tx2">
                    <a:satMod val="200000"/>
                  </a:schemeClr>
                </a:solidFill>
                <a:cs typeface="Consolas (heading)"/>
              </a:rPr>
              <a:t> away</a:t>
            </a:r>
            <a:endParaRPr lang="en-US" dirty="0">
              <a:solidFill>
                <a:schemeClr val="tx2">
                  <a:satMod val="200000"/>
                </a:schemeClr>
              </a:solidFill>
            </a:endParaRPr>
          </a:p>
        </p:txBody>
      </p:sp>
      <p:sp>
        <p:nvSpPr>
          <p:cNvPr id="3" name="Content Placeholder 2"/>
          <p:cNvSpPr>
            <a:spLocks noGrp="1"/>
          </p:cNvSpPr>
          <p:nvPr>
            <p:ph idx="1"/>
          </p:nvPr>
        </p:nvSpPr>
        <p:spPr/>
        <p:txBody>
          <a:bodyPr>
            <a:normAutofit/>
          </a:bodyPr>
          <a:lstStyle/>
          <a:p>
            <a:pPr marL="411480" algn="just" eaLnBrk="1" fontAlgn="auto" hangingPunct="1">
              <a:spcAft>
                <a:spcPts val="0"/>
              </a:spcAft>
              <a:buFont typeface="Wingdings" charset="2"/>
              <a:buChar char="§"/>
              <a:defRPr/>
            </a:pPr>
            <a:r>
              <a:rPr lang="en-US" sz="2800" i="1" dirty="0" smtClean="0"/>
              <a:t>Al Muhtadar </a:t>
            </a:r>
            <a:r>
              <a:rPr lang="en-US" sz="2800" dirty="0" smtClean="0"/>
              <a:t>– This is a person on whom the signs of death are evident. Some of which are:</a:t>
            </a:r>
            <a:endParaRPr lang="en-US" sz="3027" dirty="0" smtClean="0"/>
          </a:p>
          <a:p>
            <a:pPr marL="948690" lvl="1" indent="-514350">
              <a:buClr>
                <a:schemeClr val="accent3"/>
              </a:buClr>
              <a:buFont typeface="Arial"/>
              <a:buChar char="•"/>
              <a:defRPr/>
            </a:pPr>
            <a:r>
              <a:rPr lang="en-US" sz="2600" dirty="0" smtClean="0"/>
              <a:t>The dying persons  knees becoming  weak</a:t>
            </a:r>
          </a:p>
          <a:p>
            <a:pPr marL="948690" lvl="1" indent="-514350">
              <a:buClr>
                <a:schemeClr val="accent3"/>
              </a:buClr>
              <a:buFont typeface="Arial"/>
              <a:buChar char="•"/>
              <a:defRPr/>
            </a:pPr>
            <a:r>
              <a:rPr lang="en-US" sz="2600" dirty="0" smtClean="0"/>
              <a:t>The breath quickening</a:t>
            </a:r>
          </a:p>
          <a:p>
            <a:pPr marL="948690" lvl="1" indent="-514350">
              <a:buClr>
                <a:schemeClr val="accent3"/>
              </a:buClr>
              <a:buFont typeface="Arial"/>
              <a:buChar char="•"/>
              <a:defRPr/>
            </a:pPr>
            <a:r>
              <a:rPr lang="en-US" sz="2600" dirty="0" smtClean="0"/>
              <a:t>The temples subsiding</a:t>
            </a:r>
          </a:p>
          <a:p>
            <a:pPr marL="948690" lvl="1" indent="-514350">
              <a:buClr>
                <a:schemeClr val="accent3"/>
              </a:buClr>
              <a:buFont typeface="Arial"/>
              <a:buChar char="•"/>
              <a:defRPr/>
            </a:pPr>
            <a:r>
              <a:rPr lang="en-US" sz="2600" dirty="0" smtClean="0"/>
              <a:t>The nose bending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cs typeface="Consolas (Headings)"/>
              </a:rPr>
              <a:t>What to do</a:t>
            </a:r>
            <a:endParaRPr lang="en-US" dirty="0">
              <a:solidFill>
                <a:schemeClr val="tx2">
                  <a:satMod val="200000"/>
                </a:schemeClr>
              </a:solidFill>
              <a:cs typeface="Consolas (Headings)"/>
            </a:endParaRPr>
          </a:p>
        </p:txBody>
      </p:sp>
      <p:sp>
        <p:nvSpPr>
          <p:cNvPr id="5" name="Content Placeholder 4"/>
          <p:cNvSpPr>
            <a:spLocks noGrp="1"/>
          </p:cNvSpPr>
          <p:nvPr>
            <p:ph idx="1"/>
          </p:nvPr>
        </p:nvSpPr>
        <p:spPr/>
        <p:txBody>
          <a:bodyPr>
            <a:noAutofit/>
          </a:bodyPr>
          <a:lstStyle/>
          <a:p>
            <a:pPr marL="449263" indent="-355600" algn="just" eaLnBrk="1" fontAlgn="auto" hangingPunct="1">
              <a:buFont typeface="Wingdings" charset="2"/>
              <a:buChar char="§"/>
              <a:defRPr/>
            </a:pPr>
            <a:r>
              <a:rPr lang="en-US" sz="2800" dirty="0" smtClean="0"/>
              <a:t>It is </a:t>
            </a:r>
            <a:r>
              <a:rPr lang="en-US" sz="2800" i="1" dirty="0" smtClean="0"/>
              <a:t>sunnah </a:t>
            </a:r>
            <a:r>
              <a:rPr lang="en-US" sz="2800" dirty="0" smtClean="0"/>
              <a:t>to try to encourage the </a:t>
            </a:r>
            <a:r>
              <a:rPr lang="en-US" sz="2800" i="1" dirty="0" smtClean="0"/>
              <a:t>Muhtadar </a:t>
            </a:r>
            <a:r>
              <a:rPr lang="en-US" sz="2800" dirty="0" smtClean="0"/>
              <a:t>to face the </a:t>
            </a:r>
            <a:r>
              <a:rPr lang="en-US" sz="2800" i="1" dirty="0" smtClean="0"/>
              <a:t>Qibla </a:t>
            </a:r>
            <a:r>
              <a:rPr lang="en-US" sz="2800" dirty="0" smtClean="0"/>
              <a:t>if possible</a:t>
            </a:r>
          </a:p>
          <a:p>
            <a:pPr marL="449263" indent="-355600" algn="just" eaLnBrk="1" fontAlgn="auto" hangingPunct="1">
              <a:buFont typeface="Wingdings" charset="2"/>
              <a:buChar char="§"/>
              <a:defRPr/>
            </a:pPr>
            <a:r>
              <a:rPr lang="en-US" sz="2800" dirty="0" smtClean="0"/>
              <a:t>Ensure the bed linen is clean.</a:t>
            </a:r>
          </a:p>
          <a:p>
            <a:pPr marL="449263" indent="-355600" algn="just" eaLnBrk="1" fontAlgn="auto" hangingPunct="1">
              <a:buFont typeface="Wingdings" charset="2"/>
              <a:buChar char="§"/>
              <a:defRPr/>
            </a:pPr>
            <a:r>
              <a:rPr lang="en-US" sz="2800" dirty="0" smtClean="0"/>
              <a:t>To scent the room with </a:t>
            </a:r>
            <a:r>
              <a:rPr lang="en-US" sz="2800" i="1" dirty="0" smtClean="0"/>
              <a:t>Taahir</a:t>
            </a:r>
            <a:r>
              <a:rPr lang="en-US" sz="2800" dirty="0" smtClean="0"/>
              <a:t> fragrance (loban, itr e.t.c)</a:t>
            </a:r>
          </a:p>
          <a:p>
            <a:pPr marL="449263" indent="-355600" algn="just" eaLnBrk="1" fontAlgn="auto" hangingPunct="1">
              <a:buFont typeface="Wingdings" charset="2"/>
              <a:buChar char="§"/>
              <a:defRPr/>
            </a:pPr>
            <a:r>
              <a:rPr lang="en-US" sz="2800" dirty="0" smtClean="0"/>
              <a:t>It is recommended for the family to recite </a:t>
            </a:r>
            <a:r>
              <a:rPr lang="en-US" sz="2800" i="1" dirty="0" smtClean="0"/>
              <a:t>Surah Yasin</a:t>
            </a:r>
            <a:r>
              <a:rPr lang="en-US" sz="2800" dirty="0" smtClean="0"/>
              <a:t>  36  and  </a:t>
            </a:r>
            <a:r>
              <a:rPr lang="en-US" sz="2800" i="1" dirty="0" smtClean="0"/>
              <a:t>Surah al Rad </a:t>
            </a:r>
            <a:r>
              <a:rPr lang="en-US" sz="2800" dirty="0" smtClean="0"/>
              <a:t>13 </a:t>
            </a:r>
          </a:p>
          <a:p>
            <a:pPr marL="449263" indent="-355600" algn="just" eaLnBrk="1" fontAlgn="auto" hangingPunct="1">
              <a:spcAft>
                <a:spcPts val="0"/>
              </a:spcAft>
              <a:buFont typeface="Wingdings" charset="2"/>
              <a:buChar char="§"/>
              <a:defRPr/>
            </a:pPr>
            <a:r>
              <a:rPr lang="en-US" sz="2800" dirty="0" smtClean="0"/>
              <a:t>At this stage anyone in the state of impurity should leave the 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2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normAutofit/>
          </a:bodyPr>
          <a:lstStyle/>
          <a:p>
            <a:pPr eaLnBrk="1" hangingPunct="1">
              <a:buFont typeface="Wingdings" charset="2"/>
              <a:buChar char="§"/>
            </a:pPr>
            <a:r>
              <a:rPr lang="en-US" sz="2800" dirty="0" smtClean="0"/>
              <a:t>It is sunnah  for the person passing away to be reminded of the two </a:t>
            </a:r>
            <a:r>
              <a:rPr lang="en-US" sz="2800" dirty="0" err="1" smtClean="0"/>
              <a:t>shahadas</a:t>
            </a:r>
            <a:r>
              <a:rPr lang="en-US" sz="2800" dirty="0" smtClean="0"/>
              <a:t>-</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algn="ctr" eaLnBrk="1" hangingPunct="1">
              <a:buFont typeface="Wingdings" pitchFamily="2" charset="2"/>
              <a:buNone/>
            </a:pPr>
            <a:endParaRPr lang="en-US" sz="1000" dirty="0" smtClean="0"/>
          </a:p>
          <a:p>
            <a:pPr algn="ctr" eaLnBrk="1" hangingPunct="1">
              <a:buFont typeface="Wingdings" pitchFamily="2" charset="2"/>
              <a:buNone/>
            </a:pPr>
            <a:r>
              <a:rPr lang="en-US" sz="1600" dirty="0" smtClean="0"/>
              <a:t>Ash-</a:t>
            </a:r>
            <a:r>
              <a:rPr lang="en-US" sz="1600" dirty="0" err="1" smtClean="0"/>
              <a:t>hadu</a:t>
            </a:r>
            <a:r>
              <a:rPr lang="en-US" sz="1600" dirty="0" smtClean="0"/>
              <a:t> al-</a:t>
            </a:r>
            <a:r>
              <a:rPr lang="en-US" sz="1600" dirty="0" err="1" smtClean="0"/>
              <a:t>laa</a:t>
            </a:r>
            <a:r>
              <a:rPr lang="en-US" sz="1600" dirty="0" smtClean="0"/>
              <a:t> </a:t>
            </a:r>
            <a:r>
              <a:rPr lang="en-US" sz="1600" dirty="0" err="1" smtClean="0"/>
              <a:t>ilaaha</a:t>
            </a:r>
            <a:r>
              <a:rPr lang="en-US" sz="1600" dirty="0" smtClean="0"/>
              <a:t> </a:t>
            </a:r>
            <a:r>
              <a:rPr lang="en-US" sz="1600" dirty="0" err="1" smtClean="0"/>
              <a:t>illaahu</a:t>
            </a:r>
            <a:r>
              <a:rPr lang="en-US" sz="1600" dirty="0" smtClean="0"/>
              <a:t> </a:t>
            </a:r>
            <a:r>
              <a:rPr lang="en-US" sz="1600" dirty="0" err="1" smtClean="0"/>
              <a:t>wa</a:t>
            </a:r>
            <a:r>
              <a:rPr lang="en-US" sz="1600" dirty="0" smtClean="0"/>
              <a:t> ash-</a:t>
            </a:r>
            <a:r>
              <a:rPr lang="en-US" sz="1600" dirty="0" err="1" smtClean="0"/>
              <a:t>hadu</a:t>
            </a:r>
            <a:r>
              <a:rPr lang="en-US" sz="1600" dirty="0" smtClean="0"/>
              <a:t> </a:t>
            </a:r>
            <a:r>
              <a:rPr lang="en-US" sz="1600" dirty="0" err="1" smtClean="0"/>
              <a:t>anna</a:t>
            </a:r>
            <a:r>
              <a:rPr lang="en-US" sz="1600" dirty="0" smtClean="0"/>
              <a:t> </a:t>
            </a:r>
            <a:r>
              <a:rPr lang="en-US" sz="1600" dirty="0" err="1" smtClean="0"/>
              <a:t>Muhammadan</a:t>
            </a:r>
            <a:r>
              <a:rPr lang="en-US" sz="1600" dirty="0" smtClean="0"/>
              <a:t> ‘</a:t>
            </a:r>
            <a:r>
              <a:rPr lang="en-US" sz="1600" dirty="0" err="1" smtClean="0"/>
              <a:t>abduhu</a:t>
            </a:r>
            <a:r>
              <a:rPr lang="en-US" sz="1600" dirty="0" smtClean="0"/>
              <a:t> </a:t>
            </a:r>
            <a:r>
              <a:rPr lang="en-US" sz="1600" dirty="0" err="1" smtClean="0"/>
              <a:t>warasuluh</a:t>
            </a:r>
            <a:endParaRPr lang="en-US" sz="1600" dirty="0" smtClean="0"/>
          </a:p>
          <a:p>
            <a:pPr algn="ctr" eaLnBrk="1" hangingPunct="1">
              <a:buFont typeface="Wingdings" pitchFamily="2" charset="2"/>
              <a:buNone/>
            </a:pPr>
            <a:endParaRPr lang="en-US" sz="1600" i="1" dirty="0" smtClean="0"/>
          </a:p>
          <a:p>
            <a:pPr algn="ctr" eaLnBrk="1" hangingPunct="1">
              <a:buFont typeface="Wingdings" pitchFamily="2" charset="2"/>
              <a:buNone/>
            </a:pPr>
            <a:r>
              <a:rPr lang="en-US" sz="2000" i="1" dirty="0" smtClean="0"/>
              <a:t>“I testify that there in none worthy of worship except Allah, and I testify that Muhammad (peace be upon him) is His servant and His messenger</a:t>
            </a:r>
            <a:r>
              <a:rPr lang="en-US" sz="2000" dirty="0" smtClean="0"/>
              <a:t>”</a:t>
            </a:r>
          </a:p>
          <a:p>
            <a:pPr eaLnBrk="1" hangingPunct="1"/>
            <a:endParaRPr lang="en-US" dirty="0" smtClean="0"/>
          </a:p>
        </p:txBody>
      </p:sp>
      <p:sp>
        <p:nvSpPr>
          <p:cNvPr id="5" name="Title 4"/>
          <p:cNvSpPr>
            <a:spLocks noGrp="1"/>
          </p:cNvSpPr>
          <p:nvPr>
            <p:ph type="title"/>
          </p:nvPr>
        </p:nvSpPr>
        <p:spPr/>
        <p:txBody>
          <a:bodyPr/>
          <a:lstStyle/>
          <a:p>
            <a:r>
              <a:rPr lang="en-GB" dirty="0" smtClean="0">
                <a:solidFill>
                  <a:schemeClr val="tx2">
                    <a:satMod val="200000"/>
                  </a:schemeClr>
                </a:solidFill>
              </a:rPr>
              <a:t>Talqeen</a:t>
            </a:r>
            <a:endParaRPr lang="en-US" dirty="0"/>
          </a:p>
        </p:txBody>
      </p:sp>
      <p:pic>
        <p:nvPicPr>
          <p:cNvPr id="10" name="Picture 9"/>
          <p:cNvPicPr>
            <a:picLocks noChangeAspect="1"/>
          </p:cNvPicPr>
          <p:nvPr/>
        </p:nvPicPr>
        <p:blipFill>
          <a:blip r:embed="rId2" cstate="print"/>
          <a:stretch>
            <a:fillRect/>
          </a:stretch>
        </p:blipFill>
        <p:spPr>
          <a:xfrm>
            <a:off x="1447800" y="3200400"/>
            <a:ext cx="6019800" cy="4529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458">
                                            <p:txEl>
                                              <p:pRg st="0" end="0"/>
                                            </p:txEl>
                                          </p:spTgt>
                                        </p:tgtEl>
                                        <p:attrNameLst>
                                          <p:attrName>style.visibility</p:attrName>
                                        </p:attrNameLst>
                                      </p:cBhvr>
                                      <p:to>
                                        <p:strVal val="visible"/>
                                      </p:to>
                                    </p:set>
                                    <p:animEffect transition="in" filter="fade">
                                      <p:cBhvr>
                                        <p:cTn id="11" dur="2000"/>
                                        <p:tgtEl>
                                          <p:spTgt spid="19458">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animEffect transition="in" filter="fade">
                                      <p:cBhvr>
                                        <p:cTn id="19" dur="2000"/>
                                        <p:tgtEl>
                                          <p:spTgt spid="19458">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9458">
                                            <p:txEl>
                                              <p:pRg st="6" end="6"/>
                                            </p:txEl>
                                          </p:spTgt>
                                        </p:tgtEl>
                                        <p:attrNameLst>
                                          <p:attrName>style.visibility</p:attrName>
                                        </p:attrNameLst>
                                      </p:cBhvr>
                                      <p:to>
                                        <p:strVal val="visible"/>
                                      </p:to>
                                    </p:set>
                                    <p:animEffect transition="in" filter="fade">
                                      <p:cBhvr>
                                        <p:cTn id="23" dur="20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tx2">
                    <a:satMod val="200000"/>
                  </a:schemeClr>
                </a:solidFill>
              </a:rPr>
              <a:t>When the soul has departed:</a:t>
            </a:r>
            <a:endParaRPr lang="en-GB" dirty="0">
              <a:solidFill>
                <a:schemeClr val="tx2">
                  <a:satMod val="200000"/>
                </a:schemeClr>
              </a:solidFill>
            </a:endParaRPr>
          </a:p>
        </p:txBody>
      </p:sp>
      <p:sp>
        <p:nvSpPr>
          <p:cNvPr id="20482" name="Content Placeholder 2"/>
          <p:cNvSpPr>
            <a:spLocks noGrp="1"/>
          </p:cNvSpPr>
          <p:nvPr>
            <p:ph idx="1"/>
          </p:nvPr>
        </p:nvSpPr>
        <p:spPr/>
        <p:txBody>
          <a:bodyPr>
            <a:normAutofit/>
          </a:bodyPr>
          <a:lstStyle/>
          <a:p>
            <a:pPr eaLnBrk="1" hangingPunct="1">
              <a:buFont typeface="Wingdings" charset="2"/>
              <a:buChar char="§"/>
            </a:pPr>
            <a:r>
              <a:rPr lang="en-GB" sz="2800" dirty="0" smtClean="0"/>
              <a:t>Close the eyes</a:t>
            </a:r>
          </a:p>
          <a:p>
            <a:pPr eaLnBrk="1" hangingPunct="1">
              <a:buFont typeface="Wingdings" charset="2"/>
              <a:buChar char="§"/>
            </a:pPr>
            <a:r>
              <a:rPr lang="en-GB" sz="2800" dirty="0" smtClean="0"/>
              <a:t>Tie a strip of material around the face to ensure mouth remains closed</a:t>
            </a:r>
          </a:p>
          <a:p>
            <a:pPr eaLnBrk="1" hangingPunct="1">
              <a:buFont typeface="Wingdings" charset="2"/>
              <a:buChar char="§"/>
            </a:pPr>
            <a:r>
              <a:rPr lang="en-GB" sz="2800" dirty="0" smtClean="0"/>
              <a:t>Remove any jewellery</a:t>
            </a:r>
          </a:p>
          <a:p>
            <a:pPr eaLnBrk="1" hangingPunct="1">
              <a:buFont typeface="Wingdings" charset="2"/>
              <a:buChar char="§"/>
            </a:pPr>
            <a:r>
              <a:rPr lang="en-GB" sz="2800" dirty="0" smtClean="0"/>
              <a:t>Remove any dentures</a:t>
            </a:r>
          </a:p>
          <a:p>
            <a:pPr eaLnBrk="1" hangingPunct="1">
              <a:buFont typeface="Wingdings" charset="2"/>
              <a:buChar char="§"/>
            </a:pPr>
            <a:r>
              <a:rPr lang="en-GB" sz="2800" dirty="0" smtClean="0"/>
              <a:t>Straighten body</a:t>
            </a:r>
          </a:p>
          <a:p>
            <a:pPr eaLnBrk="1" hangingPunct="1">
              <a:buFont typeface="Wingdings" charset="2"/>
              <a:buChar char="§"/>
            </a:pPr>
            <a:r>
              <a:rPr lang="en-GB" sz="2800" dirty="0" smtClean="0"/>
              <a:t>Tie the feet at the ankles </a:t>
            </a:r>
          </a:p>
          <a:p>
            <a:pPr eaLnBrk="1" hangingPunct="1">
              <a:buFont typeface="Wingdings" charset="2"/>
              <a:buChar char="§"/>
            </a:pPr>
            <a:r>
              <a:rPr lang="en-GB" sz="2800" dirty="0" smtClean="0"/>
              <a:t>Cover deceased with a clean cloth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482">
                                            <p:txEl>
                                              <p:pRg st="0" end="0"/>
                                            </p:txEl>
                                          </p:spTgt>
                                        </p:tgtEl>
                                        <p:attrNameLst>
                                          <p:attrName>style.visibility</p:attrName>
                                        </p:attrNameLst>
                                      </p:cBhvr>
                                      <p:to>
                                        <p:strVal val="visible"/>
                                      </p:to>
                                    </p:set>
                                    <p:animEffect transition="in" filter="fade">
                                      <p:cBhvr>
                                        <p:cTn id="11" dur="2000"/>
                                        <p:tgtEl>
                                          <p:spTgt spid="2048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482">
                                            <p:txEl>
                                              <p:pRg st="1" end="1"/>
                                            </p:txEl>
                                          </p:spTgt>
                                        </p:tgtEl>
                                        <p:attrNameLst>
                                          <p:attrName>style.visibility</p:attrName>
                                        </p:attrNameLst>
                                      </p:cBhvr>
                                      <p:to>
                                        <p:strVal val="visible"/>
                                      </p:to>
                                    </p:set>
                                    <p:animEffect transition="in" filter="fade">
                                      <p:cBhvr>
                                        <p:cTn id="16" dur="2000"/>
                                        <p:tgtEl>
                                          <p:spTgt spid="2048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2">
                                            <p:txEl>
                                              <p:pRg st="2" end="2"/>
                                            </p:txEl>
                                          </p:spTgt>
                                        </p:tgtEl>
                                        <p:attrNameLst>
                                          <p:attrName>style.visibility</p:attrName>
                                        </p:attrNameLst>
                                      </p:cBhvr>
                                      <p:to>
                                        <p:strVal val="visible"/>
                                      </p:to>
                                    </p:set>
                                    <p:animEffect transition="in" filter="fade">
                                      <p:cBhvr>
                                        <p:cTn id="21" dur="2000"/>
                                        <p:tgtEl>
                                          <p:spTgt spid="2048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2">
                                            <p:txEl>
                                              <p:pRg st="3" end="3"/>
                                            </p:txEl>
                                          </p:spTgt>
                                        </p:tgtEl>
                                        <p:attrNameLst>
                                          <p:attrName>style.visibility</p:attrName>
                                        </p:attrNameLst>
                                      </p:cBhvr>
                                      <p:to>
                                        <p:strVal val="visible"/>
                                      </p:to>
                                    </p:set>
                                    <p:animEffect transition="in" filter="fade">
                                      <p:cBhvr>
                                        <p:cTn id="26" dur="2000"/>
                                        <p:tgtEl>
                                          <p:spTgt spid="2048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482">
                                            <p:txEl>
                                              <p:pRg st="4" end="4"/>
                                            </p:txEl>
                                          </p:spTgt>
                                        </p:tgtEl>
                                        <p:attrNameLst>
                                          <p:attrName>style.visibility</p:attrName>
                                        </p:attrNameLst>
                                      </p:cBhvr>
                                      <p:to>
                                        <p:strVal val="visible"/>
                                      </p:to>
                                    </p:set>
                                    <p:animEffect transition="in" filter="fade">
                                      <p:cBhvr>
                                        <p:cTn id="31" dur="2000"/>
                                        <p:tgtEl>
                                          <p:spTgt spid="2048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482">
                                            <p:txEl>
                                              <p:pRg st="5" end="5"/>
                                            </p:txEl>
                                          </p:spTgt>
                                        </p:tgtEl>
                                        <p:attrNameLst>
                                          <p:attrName>style.visibility</p:attrName>
                                        </p:attrNameLst>
                                      </p:cBhvr>
                                      <p:to>
                                        <p:strVal val="visible"/>
                                      </p:to>
                                    </p:set>
                                    <p:animEffect transition="in" filter="fade">
                                      <p:cBhvr>
                                        <p:cTn id="36" dur="2000"/>
                                        <p:tgtEl>
                                          <p:spTgt spid="2048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482">
                                            <p:txEl>
                                              <p:pRg st="6" end="6"/>
                                            </p:txEl>
                                          </p:spTgt>
                                        </p:tgtEl>
                                        <p:attrNameLst>
                                          <p:attrName>style.visibility</p:attrName>
                                        </p:attrNameLst>
                                      </p:cBhvr>
                                      <p:to>
                                        <p:strVal val="visible"/>
                                      </p:to>
                                    </p:set>
                                    <p:animEffect transition="in" filter="fade">
                                      <p:cBhvr>
                                        <p:cTn id="41" dur="20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3275</TotalTime>
  <Words>2391</Words>
  <Application>Microsoft Office PowerPoint</Application>
  <PresentationFormat>On-screen Show (4:3)</PresentationFormat>
  <Paragraphs>310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Slide 1</vt:lpstr>
      <vt:lpstr>Slide 2</vt:lpstr>
      <vt:lpstr>MBCOL</vt:lpstr>
      <vt:lpstr>Death is a reality</vt:lpstr>
      <vt:lpstr>Importance of this knowledge</vt:lpstr>
      <vt:lpstr>At the time of passing away</vt:lpstr>
      <vt:lpstr>What to do</vt:lpstr>
      <vt:lpstr>Talqeen</vt:lpstr>
      <vt:lpstr>When the soul has departed:</vt:lpstr>
      <vt:lpstr>When the soul has departed:</vt:lpstr>
      <vt:lpstr>When the soul has departed</vt:lpstr>
      <vt:lpstr>When the soul has departed</vt:lpstr>
      <vt:lpstr>Notifying Others</vt:lpstr>
      <vt:lpstr>Infection Control</vt:lpstr>
      <vt:lpstr>Infection Control</vt:lpstr>
      <vt:lpstr>Infection Control</vt:lpstr>
      <vt:lpstr>Infection Control</vt:lpstr>
      <vt:lpstr>Ghusl (bathing): Checklist</vt:lpstr>
      <vt:lpstr>In preparation of Ghusl (bathing):</vt:lpstr>
      <vt:lpstr>In preparation of Ghusl (bathing):</vt:lpstr>
      <vt:lpstr>Washing the Body...</vt:lpstr>
      <vt:lpstr>Washing the Body...</vt:lpstr>
      <vt:lpstr>Washing the Body...</vt:lpstr>
      <vt:lpstr>Washing the Body...</vt:lpstr>
      <vt:lpstr>Washing the Body...</vt:lpstr>
      <vt:lpstr>Washing the Body...</vt:lpstr>
      <vt:lpstr>The Kafn (shroud)</vt:lpstr>
      <vt:lpstr>The Kafn (shroud)</vt:lpstr>
      <vt:lpstr>The Kafn (shroud)</vt:lpstr>
      <vt:lpstr>How to cut and fold the Qamis</vt:lpstr>
      <vt:lpstr>Layering the Kafn</vt:lpstr>
      <vt:lpstr>Layering the Kafn</vt:lpstr>
      <vt:lpstr>Shrouding</vt:lpstr>
      <vt:lpstr>Prohibitions in the Kafn</vt:lpstr>
      <vt:lpstr>What to do after the shrouding</vt:lpstr>
      <vt:lpstr>Slide 36</vt:lpstr>
      <vt:lpstr>How to Arrange a Muslim Funeral</vt:lpstr>
      <vt:lpstr>Following Death</vt:lpstr>
      <vt:lpstr>Notification by the Coroner</vt:lpstr>
      <vt:lpstr>Coroners Order for Burial (Form 101)</vt:lpstr>
      <vt:lpstr>Non Viable Foetus and Stillbirth</vt:lpstr>
      <vt:lpstr>How to Register a Death</vt:lpstr>
      <vt:lpstr>Certificate for Burial or Cremation</vt:lpstr>
      <vt:lpstr>Booking an Out of Hours Burial</vt:lpstr>
      <vt:lpstr>Additional Services</vt:lpstr>
      <vt:lpstr>Be Aware!</vt:lpstr>
      <vt:lpstr>Slide 47</vt:lpstr>
      <vt:lpstr>Thank You</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Sheikh Zaqir</dc:creator>
  <cp:lastModifiedBy>Zubeir Hasam</cp:lastModifiedBy>
  <cp:revision>176</cp:revision>
  <dcterms:created xsi:type="dcterms:W3CDTF">2012-05-22T09:19:00Z</dcterms:created>
  <dcterms:modified xsi:type="dcterms:W3CDTF">2014-07-20T13:26:42Z</dcterms:modified>
</cp:coreProperties>
</file>